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99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7" r:id="rId18"/>
    <p:sldId id="278" r:id="rId19"/>
    <p:sldId id="282" r:id="rId20"/>
    <p:sldId id="286" r:id="rId21"/>
    <p:sldId id="287" r:id="rId22"/>
    <p:sldId id="288" r:id="rId23"/>
    <p:sldId id="289" r:id="rId24"/>
    <p:sldId id="301" r:id="rId25"/>
    <p:sldId id="302" r:id="rId26"/>
    <p:sldId id="303" r:id="rId27"/>
    <p:sldId id="304" r:id="rId28"/>
    <p:sldId id="298" r:id="rId29"/>
    <p:sldId id="300" r:id="rId30"/>
    <p:sldId id="296" r:id="rId31"/>
    <p:sldId id="297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34188" cy="9979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9760-F8B6-42EE-B296-8BC43E9493E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C4938-564B-48A4-9DBD-1156C435C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40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EF38-75EA-4A60-B2EE-A82CFF159E8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31B0-644E-4BF1-ADB9-D1044D7B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61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02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:notes"/>
          <p:cNvSpPr txBox="1"/>
          <p:nvPr/>
        </p:nvSpPr>
        <p:spPr>
          <a:xfrm>
            <a:off x="3871124" y="9478341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34</a:t>
            </a:fld>
            <a:endParaRPr/>
          </a:p>
        </p:txBody>
      </p:sp>
      <p:sp>
        <p:nvSpPr>
          <p:cNvPr id="302" name="Google Shape;3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3" name="Google Shape;303;p31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30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b794c03cdb_0_318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b794c03cdb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24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794c03cdb_0_119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b794c03cd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16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88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dt" idx="10"/>
          </p:nvPr>
        </p:nvSpPr>
        <p:spPr>
          <a:xfrm>
            <a:off x="609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sldNum" idx="12"/>
          </p:nvPr>
        </p:nvSpPr>
        <p:spPr>
          <a:xfrm>
            <a:off x="8737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7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FC8CC11-9CD5-476C-93C9-C366D9D5BB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1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90232056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C:\Users\УЗТО\Desktop\общепит\Light-PNG-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303339"/>
            <a:ext cx="11509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Users\УЗТО\Desktop\общепит\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" y="3054352"/>
            <a:ext cx="3754438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1338" y="688976"/>
            <a:ext cx="6172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Гигиеническое обучение работников общественного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питания и продовольственной торговли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4" name="Picture 5" descr="C:\Users\УЗТО\Desktop\общепит\fishdish1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07" y="4087753"/>
            <a:ext cx="30972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C:\Users\УЗТО\Desktop\общепит\13065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351"/>
            <a:ext cx="8667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C:\Users\УЗТО\Desktop\общепит\13065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11113"/>
            <a:ext cx="866775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C:\Users\УЗТО\Desktop\общепит\Light-PNG-Pic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1370014"/>
            <a:ext cx="12176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C:\Users\УЗТО\Desktop\общепит\1401982856-53908f88bf80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"/>
            <a:ext cx="56086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&quot;продавец рисунок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83" y="542978"/>
            <a:ext cx="2916920" cy="36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0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ТС 021/2011 Технический регламент Таможенного союза "О безопасности пищевой продукции"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Статья 10 п.3. Для обеспечения безопасности пищевой продукции в процессе ее производства (изготовления) должны разрабатываться, внедряться и поддерживаться следующие процедуры:</a:t>
            </a:r>
          </a:p>
          <a:p>
            <a:r>
              <a:rPr lang="ru-RU" dirty="0" smtClean="0">
                <a:effectLst/>
              </a:rPr>
              <a:t>8) содержание производственных помещений, технологических оборудования и инвентаря, используемых в процессе производства (изготовления) пищевой продукции,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в состоянии, исключающем загрязнение пищевой продукции;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Мытье посуды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столовой посуды должно проводиться отдельно от кухонной посуды, подносов для посетителей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столовая посуда, чайная посуда, подносы перед раздачей должны быть вымыты и высушены.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рабочего дня должна проводиться мойка всей посуды, столовых приборов, подносов в посудомоечных машинах с использованием режимов обработки, обеспечивающих дезинфекцию посуды и столовых приборов, и максимальных температурных режимов.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посудомоечной машины мытье посуды должно осуществляться ручным способом с обработкой всей посуды и столовых приборов дезинфицирующими средствами в соответствии с инструкциями по их применению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2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помещениям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6" y="1600200"/>
            <a:ext cx="5586608" cy="40991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размещении предприятий общественного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в жилых этажах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зданиях должны соблюдаться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условиям проживания в жилых зданиях и помещениях</a:t>
            </a:r>
          </a:p>
        </p:txBody>
      </p:sp>
      <p:pic>
        <p:nvPicPr>
          <p:cNvPr id="3074" name="Picture 2" descr="Картинки по запросу &quot;кафе в доме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11" y="3435263"/>
            <a:ext cx="5476379" cy="34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соответствии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продукции предприятий общественного питания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предприятия общественного питания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оказания услуг общественного питания должна осуществляться при наличии документов, подтверждающих их соответствие обязательным требованиям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(свидетельство о государственной регистрации, декларация о соответствии).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Статья 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статья 21 технического регламента Таможенного союза ТР ТС 021/2011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подтверждающих соответствие пищевой продукции обязательным требованиям (свидетельство о государственной регистрации, декларация о соответствии),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готовых блюд, напитков, кулинарных и кондитерских изделий, изготавливаемых в предприятиях общественного питания и реализуемых при оказании услуг общественного питания, как на месте изготовления, так и вне его по заказам, в том числе путем доставки потребителю, продажи на вынос,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1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867" y="692697"/>
            <a:ext cx="9356943" cy="48688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общественного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 деятельности ПОП по удовлетворению потребностей потребителя в продукции ОП,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условий для реализации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потребления продукции 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покупных товаров, в проведении досуга и других дополнительных услугах.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продукции 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 деятельности ПОП по удовлетворению потребностей потребителя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создания условий для потребления продукции ОП.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52" y="457200"/>
            <a:ext cx="4458874" cy="72024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88724" y="1590805"/>
            <a:ext cx="4183302" cy="427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(обучающие мероприятия) с участием детей и взрослого населения должны проводиться при создании условий, обеспечивающих безопасность пищевой продукции, и под контролем соблюдения технологии приготовления блюд.</a:t>
            </a:r>
          </a:p>
        </p:txBody>
      </p:sp>
      <p:pic>
        <p:nvPicPr>
          <p:cNvPr id="5122" name="Picture 2" descr="Картинки по запросу &quot;мастер касс повар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9" y="987425"/>
            <a:ext cx="612472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выдачи пищевой продукции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для автоматической выдачи пищевой продукции и аппараты по приготовлению напитков должны обрабатываться в соответствии с инструкцией изготовителя с применением моющих и дезинфицирующих средств.</a:t>
            </a:r>
          </a:p>
          <a:p>
            <a:endParaRPr lang="ru-RU" sz="2400" dirty="0"/>
          </a:p>
        </p:txBody>
      </p:sp>
      <p:pic>
        <p:nvPicPr>
          <p:cNvPr id="6152" name="Picture 8" descr="Картинки по запросу &quot;вейдинговые аппараты рисуно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86" y="244478"/>
            <a:ext cx="4634239" cy="7429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Перчатки, бактерицидные лампы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438412" y="1295399"/>
            <a:ext cx="4333614" cy="4573589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одноразовые перчатки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блюд, приготовлении холодных закусок, салатов, подлежащие замене на новые при нарушении их целостности и после санитарно-гигиенических перерывов в работе.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лампы в холодном цехе, на участке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готовых блюд, кондитерский цех.</a:t>
            </a:r>
            <a:endParaRPr lang="ru-RU" sz="2400" dirty="0"/>
          </a:p>
        </p:txBody>
      </p:sp>
      <p:sp>
        <p:nvSpPr>
          <p:cNvPr id="4" name="AutoShape 2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3051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2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3203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2" name="Picture 24" descr="https://static.magcity74.ru/uploads/photo/1/9/8/photo-19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7" y="987426"/>
            <a:ext cx="6065185" cy="48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блюд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37" y="1412778"/>
            <a:ext cx="11148164" cy="248281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минимизации риска теплового воздействия для контроля температуры блюд 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линии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раздачи потребителю 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использоваться термометры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горячих жидких блюд и иных горячих блюд, холодных супов, напитков, реализуемых потребителю через раздачу, 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технологическим документам.</a:t>
            </a:r>
          </a:p>
          <a:p>
            <a:pPr algn="just"/>
            <a:endParaRPr lang="ru-RU" dirty="0"/>
          </a:p>
        </p:txBody>
      </p:sp>
      <p:pic>
        <p:nvPicPr>
          <p:cNvPr id="4" name="Picture 2" descr="Картинки по запросу &quot;температура готовых блю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7" y="3895596"/>
            <a:ext cx="3682653" cy="2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температура готовых блюд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20" y="3715007"/>
            <a:ext cx="3654251" cy="312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2692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должны проводить производственный контроль, основанный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принципах ХАССП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английской транскрипции НАССР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соответствии с порядком и периодичностью (включая организационные мероприятия, лабораторные исследования и испытания), установленными предприятием общественного питания.</a:t>
            </a:r>
          </a:p>
        </p:txBody>
      </p:sp>
      <p:pic>
        <p:nvPicPr>
          <p:cNvPr id="12290" name="Picture 2" descr="Картинки по запросу &quot;хасс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09" y="2260534"/>
            <a:ext cx="43815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3755" y="339460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общественного питания населения рекомендуется в своей деятельности руководствоваться принципами здорового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8246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091847" y="1111489"/>
            <a:ext cx="878074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2400" b="1" dirty="0"/>
              <a:t>СанПиН 2.3/2.4.3590-20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"Санитарно-эпидемиологические требования к организации общественного питания населения</a:t>
            </a:r>
            <a:r>
              <a:rPr lang="ru-RU" sz="2400" b="1" dirty="0"/>
              <a:t> </a:t>
            </a:r>
            <a:r>
              <a:rPr lang="ru-RU" sz="2400" b="1" dirty="0" smtClean="0"/>
              <a:t>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СП 2.3.6.3668-20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"</a:t>
            </a:r>
            <a:r>
              <a:rPr lang="ru-RU" sz="2400" b="1" dirty="0"/>
              <a:t>Санитарно-эпидемиологические требования к условиям деятельности торговых объектов и рынков, реализующих пищевую продукцию" 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С</a:t>
            </a:r>
            <a:r>
              <a:rPr lang="ru-RU" sz="2400" b="1" dirty="0" smtClean="0"/>
              <a:t>рок </a:t>
            </a:r>
            <a:r>
              <a:rPr lang="ru-RU" sz="2400" b="1" dirty="0"/>
              <a:t>действия </a:t>
            </a:r>
            <a:r>
              <a:rPr lang="ru-RU" sz="2400" dirty="0"/>
              <a:t>санитарно-эпидемиологических правил и норм </a:t>
            </a:r>
            <a:r>
              <a:rPr lang="ru-RU" sz="2400" b="1" dirty="0" smtClean="0"/>
              <a:t>с </a:t>
            </a:r>
            <a:r>
              <a:rPr lang="ru-RU" sz="2400" b="1" dirty="0"/>
              <a:t>1 января 2021 г. до 1 января 2027 г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064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25" y="1587676"/>
            <a:ext cx="8229600" cy="20448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жиры, используемые при производстве (изготовлении) пищевой продукции во фритюре, подлежат ежедневному контролю. Информация о замене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жиров должна фиксироваться ответственным должностным лицом в электронном или бумажном виде и храниться не менее трех месяцев.</a:t>
            </a:r>
          </a:p>
        </p:txBody>
      </p:sp>
      <p:pic>
        <p:nvPicPr>
          <p:cNvPr id="11266" name="Picture 2" descr="Картинки по запросу &quot;фритю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02" y="3951962"/>
            <a:ext cx="5321898" cy="29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30" y="1600201"/>
            <a:ext cx="6903146" cy="4963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с рабочими растворами дезинфицирующих, моющих средств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промаркированы с указанием названия средства, его концентрации, даты приготовления, предельного срока годности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отсутствии оригинальной маркировки на емкости со средством). Контроль за содержанием действующих веществ дезинфицирующих средств должен осуществляться в соответствии с программой производственного контроля.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&quot;дезинфекц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70" y="10643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6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транспортировке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0" y="1293813"/>
            <a:ext cx="10852759" cy="5182143"/>
          </a:xfrm>
        </p:spPr>
      </p:pic>
    </p:spTree>
    <p:extLst>
      <p:ext uri="{BB962C8B-B14F-4D97-AF65-F5344CB8AC3E}">
        <p14:creationId xmlns:p14="http://schemas.microsoft.com/office/powerpoint/2010/main" val="31960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и по запросу &quot;транспортировка продуктов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91" y="3043825"/>
            <a:ext cx="5280809" cy="39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13"/>
            <a:ext cx="8342334" cy="4434213"/>
          </a:xfrm>
        </p:spPr>
      </p:pic>
    </p:spTree>
    <p:extLst>
      <p:ext uri="{BB962C8B-B14F-4D97-AF65-F5344CB8AC3E}">
        <p14:creationId xmlns:p14="http://schemas.microsoft.com/office/powerpoint/2010/main" val="16190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260351"/>
            <a:ext cx="8229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Личная медицинская книжка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8203" y="692150"/>
            <a:ext cx="7845360" cy="61658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Утверждена приказом Федеральной службы по надзору в сфере защиты прав потребителей и благополучия человека № 402 от 20.05. 2005г.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Личная медицинская книжка</a:t>
            </a:r>
            <a:r>
              <a:rPr lang="ru-RU" sz="2200" b="1" dirty="0">
                <a:solidFill>
                  <a:schemeClr val="bg2"/>
                </a:solidFill>
              </a:rPr>
              <a:t> </a:t>
            </a:r>
            <a:r>
              <a:rPr lang="ru-RU" sz="2200" b="1" dirty="0"/>
              <a:t>приобретается и голографируется в организациях, уполномоченных </a:t>
            </a:r>
            <a:r>
              <a:rPr lang="ru-RU" sz="2200" b="1" dirty="0" err="1"/>
              <a:t>Роспотребнадзором</a:t>
            </a:r>
            <a:r>
              <a:rPr lang="ru-RU" sz="2200" b="1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Личная медицинская книжка должна иметь печать организации </a:t>
            </a:r>
            <a:r>
              <a:rPr lang="ru-RU" sz="2200" b="1" dirty="0" err="1"/>
              <a:t>Роспотребнадзора</a:t>
            </a:r>
            <a:r>
              <a:rPr lang="ru-RU" sz="2200" b="1" dirty="0"/>
              <a:t>, выдавшей книжку, а так же подпись владельца книжки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Хранится личная медицинская книжка у администрации организации или индивидуального предпринимателя и может быть выдана работнику по его требованию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При увольнении и переходе на другое место работы личная медкнижка остается у владельца и предъявляется по месту новой работы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Личная медкнижка является документом строгой отчетности и свободной продаже не подлежит</a:t>
            </a:r>
          </a:p>
          <a:p>
            <a:pPr>
              <a:lnSpc>
                <a:spcPct val="80000"/>
              </a:lnSpc>
            </a:pPr>
            <a:endParaRPr lang="ru-RU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>
                <a:solidFill>
                  <a:schemeClr val="bg2"/>
                </a:solidFill>
              </a:rPr>
              <a:t>     </a:t>
            </a:r>
          </a:p>
        </p:txBody>
      </p:sp>
      <p:pic>
        <p:nvPicPr>
          <p:cNvPr id="19460" name="Picture 4" descr="САНИТАРНАЯ КНИЖКА 10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265" y="214291"/>
            <a:ext cx="1736725" cy="2376487"/>
          </a:xfrm>
          <a:noFill/>
          <a:ln/>
        </p:spPr>
      </p:pic>
      <p:pic>
        <p:nvPicPr>
          <p:cNvPr id="1946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8" y="2786058"/>
            <a:ext cx="2489200" cy="338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66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524000" y="1143001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Статья 5. Права и обязанности граждан при осуществлении иммунопрофилактики</a:t>
            </a:r>
            <a:endParaRPr lang="ru-RU" b="1" i="1" dirty="0" smtClean="0"/>
          </a:p>
          <a:p>
            <a:r>
              <a:rPr lang="ru-RU" dirty="0" smtClean="0"/>
              <a:t>2</a:t>
            </a:r>
            <a:r>
              <a:rPr lang="ru-RU" dirty="0"/>
              <a:t>. Отсутствие профилактических прививок влечет: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отказ </a:t>
            </a:r>
            <a:r>
              <a:rPr lang="ru-RU" b="1" dirty="0">
                <a:solidFill>
                  <a:srgbClr val="FF0000"/>
                </a:solidFill>
              </a:rPr>
              <a:t>в приеме граждан на работы или отстранение граждан от работ, </a:t>
            </a:r>
            <a:r>
              <a:rPr lang="ru-RU" dirty="0"/>
              <a:t>выполнение которых связано с высоким риском заболевания инфекционными болезнями</a:t>
            </a:r>
            <a:r>
              <a:rPr lang="ru-RU" dirty="0" smtClean="0"/>
              <a:t>.</a:t>
            </a:r>
            <a:r>
              <a:rPr lang="ru-RU" b="1" kern="1800" dirty="0" smtClean="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ru-RU" b="1" kern="1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Приказ Министерства здравоохранения РФ от 21 марта 2014 г. N 125н </a:t>
            </a:r>
            <a:r>
              <a:rPr lang="ru-RU" b="1" kern="1800" dirty="0" smtClean="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"Об утверждении национального календаря профилактических прививок и календаря профилактических прививок по эпидемическим показаниям" (с изменениями и дополнениями)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>
              <a:ea typeface="Calibri"/>
              <a:cs typeface="Times New Roman"/>
            </a:endParaRPr>
          </a:p>
          <a:p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kern="1800" dirty="0">
                <a:solidFill>
                  <a:srgbClr val="FF0000"/>
                </a:solidFill>
                <a:latin typeface="Helvetica"/>
                <a:ea typeface="Times New Roman"/>
                <a:cs typeface="Helvetica"/>
              </a:rPr>
              <a:t>Федеральный закон №157-ФЗ от 17 сентября 1998 г </a:t>
            </a:r>
            <a:br>
              <a:rPr lang="ru-RU" sz="2700" b="1" kern="1800" dirty="0">
                <a:solidFill>
                  <a:srgbClr val="FF0000"/>
                </a:solidFill>
                <a:latin typeface="Helvetica"/>
                <a:ea typeface="Times New Roman"/>
                <a:cs typeface="Helvetica"/>
              </a:rPr>
            </a:br>
            <a:r>
              <a:rPr lang="ru-RU" sz="2700" b="1" kern="1800" dirty="0">
                <a:solidFill>
                  <a:srgbClr val="FF0000"/>
                </a:solidFill>
                <a:latin typeface="Helvetica"/>
                <a:ea typeface="Times New Roman"/>
                <a:cs typeface="Helvetica"/>
              </a:rPr>
              <a:t>«Об иммунопрофилактике инфекционных болезней»</a:t>
            </a:r>
            <a:r>
              <a:rPr lang="ru-RU" kern="1800" dirty="0" smtClean="0">
                <a:solidFill>
                  <a:srgbClr val="444444"/>
                </a:solidFill>
                <a:latin typeface="Helvetica"/>
                <a:ea typeface="Times New Roman"/>
                <a:cs typeface="Helvetica"/>
              </a:rPr>
              <a:t/>
            </a:r>
            <a:br>
              <a:rPr lang="ru-RU" kern="1800" dirty="0" smtClean="0">
                <a:solidFill>
                  <a:srgbClr val="444444"/>
                </a:solidFill>
                <a:latin typeface="Helvetica"/>
                <a:ea typeface="Times New Roman"/>
                <a:cs typeface="Helvetic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3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3300"/>
                </a:solidFill>
              </a:rPr>
              <a:t>Вакцинация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против вирусного гепатита В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гриппа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кори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клещевого энцефалита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вирусного гепатита А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дифтерии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против </a:t>
            </a:r>
            <a:r>
              <a:rPr lang="ru-RU" b="1" dirty="0" err="1" smtClean="0">
                <a:solidFill>
                  <a:srgbClr val="000000"/>
                </a:solidFill>
              </a:rPr>
              <a:t>шигеллёза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314" name="Picture 2" descr="Картинки по запросу &quot;прививки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58" y="1690688"/>
            <a:ext cx="3810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2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Против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</a:t>
            </a:r>
            <a:r>
              <a:rPr lang="ru-RU" dirty="0" err="1" smtClean="0"/>
              <a:t>инфекции,вызываемой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вирусом </a:t>
            </a:r>
            <a:r>
              <a:rPr lang="ru-RU" dirty="0" smtClean="0"/>
              <a:t>SARS-CoV-2  с 21.02.21г.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573" y="1553226"/>
            <a:ext cx="11736887" cy="507304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 приоритету 1-го уровня относятся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лица в возрасте 60 лет и </a:t>
            </a:r>
            <a:r>
              <a:rPr lang="ru-RU" dirty="0" smtClean="0"/>
              <a:t>старше; взрослые</a:t>
            </a:r>
            <a:r>
              <a:rPr lang="ru-RU" dirty="0"/>
              <a:t>, работающие по отдельным профессиям и </a:t>
            </a:r>
            <a:r>
              <a:rPr lang="ru-RU" dirty="0" smtClean="0"/>
              <a:t>должностям: работники </a:t>
            </a:r>
            <a:r>
              <a:rPr lang="ru-RU" dirty="0"/>
              <a:t>медицинских, образовательных организаций, организаций социального обслуживания и многофункциональных </a:t>
            </a:r>
            <a:r>
              <a:rPr lang="ru-RU" dirty="0" smtClean="0"/>
              <a:t>центров; лица</a:t>
            </a:r>
            <a:r>
              <a:rPr lang="ru-RU" dirty="0"/>
              <a:t>, проживающие в организациях социального </a:t>
            </a:r>
            <a:r>
              <a:rPr lang="ru-RU" dirty="0" smtClean="0"/>
              <a:t>обслуживания; лица </a:t>
            </a:r>
            <a:r>
              <a:rPr lang="ru-RU" dirty="0"/>
              <a:t>с хроническими заболеваниями, в том числе с заболеваниями бронхолегочной системы, сердечно-сосудистыми заболеваниями, сахарным диабетом и </a:t>
            </a:r>
            <a:r>
              <a:rPr lang="ru-RU" dirty="0" err="1" smtClean="0"/>
              <a:t>ожирением;граждане</a:t>
            </a:r>
            <a:r>
              <a:rPr lang="ru-RU" dirty="0"/>
              <a:t>, проживающие в городах с численностью населения 1 млн. и более.</a:t>
            </a:r>
          </a:p>
          <a:p>
            <a:r>
              <a:rPr lang="ru-RU" dirty="0"/>
              <a:t>К приоритету 2-го уровня относятся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взрослые, работающие по отдельным профессиям и </a:t>
            </a:r>
            <a:r>
              <a:rPr lang="ru-RU" dirty="0" smtClean="0"/>
              <a:t>должностям: работники </a:t>
            </a:r>
            <a:r>
              <a:rPr lang="ru-RU" dirty="0"/>
              <a:t>организаций транспорта и энергетики, сотрудники правоохранительных органов, государственных контрольных органов в пунктах пропуска через государственную </a:t>
            </a:r>
            <a:r>
              <a:rPr lang="ru-RU" dirty="0" smtClean="0"/>
              <a:t>границу; лица</a:t>
            </a:r>
            <a:r>
              <a:rPr lang="ru-RU" dirty="0"/>
              <a:t>, работающие вахтовым </a:t>
            </a:r>
            <a:r>
              <a:rPr lang="ru-RU" dirty="0" smtClean="0"/>
              <a:t>методом; волонтеры; </a:t>
            </a:r>
            <a:r>
              <a:rPr lang="ru-RU" dirty="0" err="1" smtClean="0"/>
              <a:t>военнослужащие;работники</a:t>
            </a:r>
            <a:r>
              <a:rPr lang="ru-RU" dirty="0" smtClean="0"/>
              <a:t> </a:t>
            </a:r>
            <a:r>
              <a:rPr lang="ru-RU" dirty="0"/>
              <a:t>организаций сферы предоставления услуг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 приоритету 3-го уровня относятся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государственные гражданские и муниципальные </a:t>
            </a:r>
            <a:r>
              <a:rPr lang="ru-RU" dirty="0" err="1" smtClean="0"/>
              <a:t>служащие;обучающиеся</a:t>
            </a:r>
            <a:r>
              <a:rPr lang="ru-RU" dirty="0" smtClean="0"/>
              <a:t> </a:t>
            </a:r>
            <a:r>
              <a:rPr lang="ru-RU" dirty="0"/>
              <a:t>в профессиональных образовательных организациях и образовательных организациях высшего образования старше 18 лет; </a:t>
            </a:r>
            <a:r>
              <a:rPr lang="ru-RU" dirty="0" smtClean="0"/>
              <a:t>лица</a:t>
            </a:r>
            <a:r>
              <a:rPr lang="ru-RU" dirty="0"/>
              <a:t>, подлежащие призыву на военную службу.</a:t>
            </a:r>
          </a:p>
        </p:txBody>
      </p:sp>
    </p:spTree>
    <p:extLst>
      <p:ext uri="{BB962C8B-B14F-4D97-AF65-F5344CB8AC3E}">
        <p14:creationId xmlns:p14="http://schemas.microsoft.com/office/powerpoint/2010/main" val="1942840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&quot;мед. осмотры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" y="1243931"/>
            <a:ext cx="2839407" cy="38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Мед. осмотры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7505" y="1690688"/>
            <a:ext cx="9064495" cy="498568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Врач-</a:t>
            </a:r>
            <a:r>
              <a:rPr lang="ru-RU" dirty="0" err="1"/>
              <a:t>оториноларинголог</a:t>
            </a:r>
            <a:r>
              <a:rPr lang="ru-RU" dirty="0"/>
              <a:t> </a:t>
            </a:r>
          </a:p>
          <a:p>
            <a:r>
              <a:rPr lang="ru-RU" dirty="0"/>
              <a:t>Врач-</a:t>
            </a:r>
            <a:r>
              <a:rPr lang="ru-RU" dirty="0" err="1"/>
              <a:t>дерматовенеролог</a:t>
            </a:r>
            <a:r>
              <a:rPr lang="ru-RU" dirty="0"/>
              <a:t> </a:t>
            </a:r>
          </a:p>
          <a:p>
            <a:r>
              <a:rPr lang="ru-RU" dirty="0" smtClean="0"/>
              <a:t>Врач-стоматолог</a:t>
            </a:r>
          </a:p>
          <a:p>
            <a:r>
              <a:rPr lang="ru-RU" dirty="0"/>
              <a:t>Исследование крови на сифилис </a:t>
            </a:r>
          </a:p>
          <a:p>
            <a:r>
              <a:rPr lang="ru-RU" dirty="0"/>
              <a:t>Исследования на носительство возбудителей кишечных инфекций и серологическое обследование на брюшной тиф при поступлении на работу и в дальнейшем - по </a:t>
            </a:r>
            <a:r>
              <a:rPr lang="ru-RU" dirty="0" err="1"/>
              <a:t>эпидпоказаниям</a:t>
            </a:r>
            <a:r>
              <a:rPr lang="ru-RU" dirty="0"/>
              <a:t> </a:t>
            </a:r>
          </a:p>
          <a:p>
            <a:r>
              <a:rPr lang="ru-RU" dirty="0"/>
              <a:t>Исследования на гельминтозы при поступлении на работу и в дальнейшем - не реже 1 раза в год либо по </a:t>
            </a:r>
            <a:r>
              <a:rPr lang="ru-RU" dirty="0" err="1"/>
              <a:t>эпидпоказаниям</a:t>
            </a:r>
            <a:r>
              <a:rPr lang="ru-RU" dirty="0"/>
              <a:t> </a:t>
            </a:r>
          </a:p>
          <a:p>
            <a:r>
              <a:rPr lang="ru-RU" dirty="0"/>
              <a:t>Мазок из зева и носа на наличие патогенного стафилококка при поступлении на работу, в дальнейшем - по медицинским и </a:t>
            </a:r>
            <a:r>
              <a:rPr lang="ru-RU" dirty="0" err="1"/>
              <a:t>эпидпоказаниям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7682"/>
            <a:ext cx="10515600" cy="6089281"/>
          </a:xfrm>
        </p:spPr>
        <p:txBody>
          <a:bodyPr/>
          <a:lstStyle/>
          <a:p>
            <a:r>
              <a:rPr lang="ru-RU" dirty="0"/>
              <a:t>флюорография или рентгенография легких в двух проекциях (прямая и правая боковая) для граждан в возрасте 18 лет и старше. Флюорография, рентгенография легких не проводится, если гражданину в течение предшествующего календарного года проводилась флюорография, рентгенография (рентгеноскопия) или компьютерная томография органов грудной клетки;</a:t>
            </a:r>
          </a:p>
        </p:txBody>
      </p:sp>
      <p:pic>
        <p:nvPicPr>
          <p:cNvPr id="15362" name="Picture 2" descr="Картинки по запросу &quot;флюорография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55" y="3132322"/>
            <a:ext cx="5631450" cy="31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14" y="91743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ПРИКАЗ МЗ РФ</a:t>
            </a:r>
            <a:endParaRPr lang="ru-RU" sz="2000" b="1" dirty="0"/>
          </a:p>
          <a:p>
            <a:r>
              <a:rPr lang="ru-RU" sz="2000" b="1" dirty="0"/>
              <a:t>от 28 января 2021 года N 29н</a:t>
            </a:r>
          </a:p>
          <a:p>
            <a:endParaRPr lang="ru-RU" dirty="0"/>
          </a:p>
          <a:p>
            <a:r>
              <a:rPr lang="ru-RU" dirty="0"/>
              <a:t>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1973" y="3294345"/>
            <a:ext cx="643002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ПРИКАЗ МЗ РФ</a:t>
            </a:r>
            <a:endParaRPr lang="ru-RU" sz="2000" b="1" dirty="0"/>
          </a:p>
          <a:p>
            <a:r>
              <a:rPr lang="ru-RU" sz="2000" b="1" dirty="0"/>
              <a:t>от 31 декабря 2020 года N 988н/1420н</a:t>
            </a:r>
          </a:p>
          <a:p>
            <a:endParaRPr lang="ru-RU" dirty="0"/>
          </a:p>
          <a:p>
            <a:r>
              <a:rPr lang="ru-RU" dirty="0"/>
              <a:t>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</a:t>
            </a:r>
          </a:p>
        </p:txBody>
      </p:sp>
    </p:spTree>
    <p:extLst>
      <p:ext uri="{BB962C8B-B14F-4D97-AF65-F5344CB8AC3E}">
        <p14:creationId xmlns:p14="http://schemas.microsoft.com/office/powerpoint/2010/main" val="1166985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2225676" y="168275"/>
            <a:ext cx="7883525" cy="11001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cap="all" dirty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  <a:t>Источники болезнетворных микробов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1524001" y="1376363"/>
            <a:ext cx="3197225" cy="1384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/>
              <a:t>Больной человек или бактерионоситель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721225" y="1377950"/>
            <a:ext cx="3646488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Животные разных видов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8367713" y="1376363"/>
            <a:ext cx="2305050" cy="1384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Объекты окружающей среды</a:t>
            </a:r>
          </a:p>
        </p:txBody>
      </p:sp>
      <p:pic>
        <p:nvPicPr>
          <p:cNvPr id="30726" name="Picture 2" descr="创意矢量卡通手绘农场动物插图图片素材-矢量动物插画素材-eps图片格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819401"/>
            <a:ext cx="3725863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いじめのような格好のウイルスのマスコット イラスト の写真素材・画像 ...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6938" t="5803" r="3779" b="2087"/>
          <a:stretch/>
        </p:blipFill>
        <p:spPr bwMode="auto">
          <a:xfrm>
            <a:off x="1703512" y="3068961"/>
            <a:ext cx="2520280" cy="2826153"/>
          </a:xfrm>
          <a:prstGeom prst="roundRect">
            <a:avLst/>
          </a:prstGeom>
          <a:noFill/>
          <a:extLst/>
        </p:spPr>
      </p:pic>
      <p:pic>
        <p:nvPicPr>
          <p:cNvPr id="307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1" y="3033714"/>
            <a:ext cx="24622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4683126"/>
            <a:ext cx="24622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42424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9850" y="1349375"/>
            <a:ext cx="1836738" cy="635000"/>
          </a:xfrm>
          <a:prstGeom prst="rect">
            <a:avLst/>
          </a:prstGeom>
          <a:gradFill>
            <a:gsLst>
              <a:gs pos="0">
                <a:srgbClr val="B8C6CB"/>
              </a:gs>
              <a:gs pos="0">
                <a:schemeClr val="accent2">
                  <a:tint val="80000"/>
                  <a:satMod val="107000"/>
                  <a:lumMod val="103000"/>
                </a:schemeClr>
              </a:gs>
              <a:gs pos="100000">
                <a:schemeClr val="accent2">
                  <a:tint val="82000"/>
                  <a:satMod val="109000"/>
                  <a:lumMod val="103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Воздушно-капельный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3689" y="1330326"/>
            <a:ext cx="2232025" cy="650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Водный и пищевой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349376"/>
            <a:ext cx="2514600" cy="631825"/>
          </a:xfrm>
          <a:prstGeom prst="rect">
            <a:avLst/>
          </a:prstGeom>
          <a:gradFill>
            <a:gsLst>
              <a:gs pos="0">
                <a:srgbClr val="FF7979"/>
              </a:gs>
              <a:gs pos="100000">
                <a:srgbClr val="FF797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/>
              <a:t>Гемоконтактный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31201" y="1330325"/>
            <a:ext cx="2087563" cy="666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Контактно-бытовой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9712" y="5991225"/>
            <a:ext cx="4086226" cy="808038"/>
          </a:xfrm>
          <a:prstGeom prst="rect">
            <a:avLst/>
          </a:prstGeom>
          <a:gradFill>
            <a:gsLst>
              <a:gs pos="0">
                <a:srgbClr val="E0C6E1"/>
              </a:gs>
              <a:gs pos="100000">
                <a:srgbClr val="E0C6E1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>
              <a:defRPr/>
            </a:pPr>
            <a:r>
              <a:rPr lang="ru-RU" sz="2400" b="1" dirty="0"/>
              <a:t>Вертикальный путь передачи</a:t>
            </a:r>
            <a:r>
              <a:rPr lang="ru-RU" sz="2400" dirty="0"/>
              <a:t> </a:t>
            </a:r>
            <a:endParaRPr lang="ru-RU" sz="1400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0036" y="2113984"/>
            <a:ext cx="1836204" cy="3790168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>
              <a:defRPr/>
            </a:pPr>
            <a:r>
              <a:rPr lang="ru-RU" sz="2000" dirty="0"/>
              <a:t>Заражение происходит </a:t>
            </a:r>
            <a:r>
              <a:rPr lang="ru-RU" sz="2000" b="1" dirty="0">
                <a:highlight>
                  <a:srgbClr val="EAEAEA"/>
                </a:highlight>
              </a:rPr>
              <a:t>через </a:t>
            </a:r>
            <a:r>
              <a:rPr lang="ru-RU" sz="2000" b="1" dirty="0">
                <a:solidFill>
                  <a:schemeClr val="tx1"/>
                </a:solidFill>
                <a:highlight>
                  <a:srgbClr val="EAEAEA"/>
                </a:highlight>
              </a:rPr>
              <a:t>воздух и верхние дыхательные пути </a:t>
            </a:r>
            <a:r>
              <a:rPr lang="ru-RU" sz="2000" dirty="0"/>
              <a:t>(грипп, ОРВИ, </a:t>
            </a:r>
            <a:r>
              <a:rPr lang="ru-RU" sz="2000" dirty="0">
                <a:solidFill>
                  <a:schemeClr val="tx1"/>
                </a:solidFill>
              </a:rPr>
              <a:t>ветряная оспа</a:t>
            </a:r>
            <a:r>
              <a:rPr lang="ru-RU" sz="2000" dirty="0"/>
              <a:t>, краснуха, корь, скарлатина и другие).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3138" y="2113984"/>
            <a:ext cx="2232248" cy="3790169"/>
          </a:xfrm>
          <a:prstGeom prst="rect">
            <a:avLst/>
          </a:prstGeom>
          <a:ln w="317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>
              <a:defRPr/>
            </a:pPr>
            <a:r>
              <a:rPr lang="ru-RU" sz="2000" dirty="0"/>
              <a:t>Заражение происходит </a:t>
            </a:r>
            <a:r>
              <a:rPr lang="ru-RU" sz="2000" b="1" dirty="0">
                <a:solidFill>
                  <a:schemeClr val="tx1"/>
                </a:solidFill>
                <a:highlight>
                  <a:srgbClr val="CBDDC5"/>
                </a:highlight>
              </a:rPr>
              <a:t>через употребление инфицированной воды и пищи </a:t>
            </a:r>
            <a:r>
              <a:rPr lang="ru-RU" sz="2000" dirty="0"/>
              <a:t>с поражением желудочно-кишеч</a:t>
            </a:r>
            <a:r>
              <a:rPr lang="ru-RU" sz="2000" dirty="0">
                <a:solidFill>
                  <a:schemeClr val="tx1"/>
                </a:solidFill>
              </a:rPr>
              <a:t>ног</a:t>
            </a:r>
            <a:r>
              <a:rPr lang="ru-RU" sz="2000" dirty="0"/>
              <a:t>о тракта (дизентерия, брюшной тиф, сальмонеллёз, холера и др.).</a:t>
            </a:r>
            <a:endParaRPr lang="ru-RU" sz="2000" dirty="0">
              <a:cs typeface="Arial"/>
            </a:endParaRP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9614" y="2109445"/>
            <a:ext cx="2519037" cy="3790169"/>
          </a:xfrm>
          <a:prstGeom prst="rect">
            <a:avLst/>
          </a:prstGeom>
          <a:ln w="31750">
            <a:solidFill>
              <a:srgbClr val="FF797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/>
              <a:t>Заражение происходит </a:t>
            </a:r>
            <a:r>
              <a:rPr lang="ru-RU" sz="2000" b="1" dirty="0">
                <a:highlight>
                  <a:srgbClr val="FF7979"/>
                </a:highlight>
              </a:rPr>
              <a:t>через контакт с кровью</a:t>
            </a:r>
            <a:r>
              <a:rPr lang="ru-RU" sz="2000" dirty="0">
                <a:highlight>
                  <a:srgbClr val="FF7979"/>
                </a:highlight>
              </a:rPr>
              <a:t>. </a:t>
            </a:r>
            <a:r>
              <a:rPr lang="ru-RU" sz="2000" dirty="0"/>
              <a:t>Переливание зараженной крови, использование нестерильного медицинского инструментария, использование чужих средств личной гигиены.</a:t>
            </a:r>
            <a:endParaRPr lang="en-US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30728" y="2113984"/>
            <a:ext cx="2337272" cy="3187225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/>
              <a:t>Заражение происходит при непосредственном контакте </a:t>
            </a:r>
            <a:r>
              <a:rPr lang="ru-RU" sz="2000" b="1" dirty="0">
                <a:solidFill>
                  <a:schemeClr val="tx1"/>
                </a:solidFill>
                <a:highlight>
                  <a:srgbClr val="FDD58D"/>
                </a:highlight>
              </a:rPr>
              <a:t>через грязные руки, общие вещи, общую посуду, у детей – через общие игрушки и т.д. </a:t>
            </a:r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1784350" y="193675"/>
            <a:ext cx="8623300" cy="10937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cap="all" dirty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  <a:t>Основные пути заражения инфекционными заболеваниями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5806842" y="6210367"/>
            <a:ext cx="4609211" cy="369332"/>
          </a:xfrm>
          <a:prstGeom prst="rect">
            <a:avLst/>
          </a:prstGeom>
          <a:ln w="31750">
            <a:solidFill>
              <a:srgbClr val="E0C6E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highlight>
                  <a:srgbClr val="E0C6E1"/>
                </a:highlight>
              </a:rPr>
              <a:t>Во время беременности от матери к плоду.</a:t>
            </a:r>
          </a:p>
        </p:txBody>
      </p:sp>
    </p:spTree>
    <p:extLst>
      <p:ext uri="{BB962C8B-B14F-4D97-AF65-F5344CB8AC3E}">
        <p14:creationId xmlns:p14="http://schemas.microsoft.com/office/powerpoint/2010/main" val="4150585966"/>
      </p:ext>
    </p:extLst>
  </p:cSld>
  <p:clrMapOvr>
    <a:masterClrMapping/>
  </p:clrMapOvr>
  <p:transition spd="slow" advTm="5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087" y="1"/>
            <a:ext cx="76327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907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 idx="4294967295"/>
          </p:nvPr>
        </p:nvSpPr>
        <p:spPr>
          <a:xfrm>
            <a:off x="1966913" y="103187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en-US" sz="3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Общая характеристика кишечных инфекций  (дизентерия, сальмонеллез, гепатит А).</a:t>
            </a:r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4294967295"/>
          </p:nvPr>
        </p:nvSpPr>
        <p:spPr>
          <a:xfrm>
            <a:off x="1981200" y="1600200"/>
            <a:ext cx="8507412" cy="452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возбудитель локализуется в кишечнике,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механизм передачи — фекально-оральный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Пути передачи: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водный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пищевой 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контактно – 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бытовой</a:t>
            </a:r>
            <a:endParaRPr/>
          </a:p>
        </p:txBody>
      </p:sp>
      <p:pic>
        <p:nvPicPr>
          <p:cNvPr id="297" name="Google Shape;297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046413"/>
            <a:ext cx="2292350" cy="226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27800" y="3470276"/>
            <a:ext cx="2520950" cy="215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0500" y="4714876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7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title" idx="4294967295"/>
          </p:nvPr>
        </p:nvSpPr>
        <p:spPr>
          <a:xfrm>
            <a:off x="1919288" y="26035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Инфекции дыхательных путей</a:t>
            </a: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(грипп, ветрянка, краснуха, дифтерия, туберкулез, паротит и др.):</a:t>
            </a:r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body" idx="4294967295"/>
          </p:nvPr>
        </p:nvSpPr>
        <p:spPr>
          <a:xfrm>
            <a:off x="1981201" y="1600200"/>
            <a:ext cx="4035425" cy="44561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возбудитель находится в дыхательных путях, 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механизм передачи — воздушно-капельный;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rgbClr val="FFFF00"/>
              </a:buClr>
              <a:buSzPts val="3200"/>
              <a:buNone/>
            </a:pPr>
            <a:r>
              <a:rPr lang="en-US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342900" indent="-1397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" name="Google Shape;307;p35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5376" y="1600200"/>
            <a:ext cx="4035425" cy="445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701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1454" y="336519"/>
            <a:ext cx="4366004" cy="618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8999" y="336519"/>
            <a:ext cx="4366005" cy="6184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2170994" y="142708"/>
            <a:ext cx="7992900" cy="95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/>
            <a:r>
              <a:rPr lang="en-US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Поведение, способствующее повышению защитных свойств организма, включает в себя: </a:t>
            </a:r>
            <a:endParaRPr/>
          </a:p>
          <a:p>
            <a:pPr algn="ctr"/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1616508" y="1153395"/>
            <a:ext cx="2448300" cy="13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Оптимальный режим различных видов деятельности и отдыха</a:t>
            </a:r>
            <a:endParaRPr/>
          </a:p>
        </p:txBody>
      </p:sp>
      <p:sp>
        <p:nvSpPr>
          <p:cNvPr id="320" name="Google Shape;320;p37"/>
          <p:cNvSpPr/>
          <p:nvPr/>
        </p:nvSpPr>
        <p:spPr>
          <a:xfrm>
            <a:off x="4259796" y="1153395"/>
            <a:ext cx="1836300" cy="72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Рациональное питание</a:t>
            </a:r>
            <a:endParaRPr/>
          </a:p>
        </p:txBody>
      </p:sp>
      <p:sp>
        <p:nvSpPr>
          <p:cNvPr id="321" name="Google Shape;321;p37"/>
          <p:cNvSpPr/>
          <p:nvPr/>
        </p:nvSpPr>
        <p:spPr>
          <a:xfrm>
            <a:off x="8359574" y="3831002"/>
            <a:ext cx="2231700" cy="1197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Оптимальную двигательную активность, закаливание</a:t>
            </a:r>
            <a:endParaRPr/>
          </a:p>
        </p:txBody>
      </p:sp>
      <p:sp>
        <p:nvSpPr>
          <p:cNvPr id="322" name="Google Shape;322;p37"/>
          <p:cNvSpPr/>
          <p:nvPr/>
        </p:nvSpPr>
        <p:spPr>
          <a:xfrm>
            <a:off x="1642836" y="4221089"/>
            <a:ext cx="2160300" cy="86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Соблюдение правил личной гигиены</a:t>
            </a: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3963822" y="3652845"/>
            <a:ext cx="1836300" cy="72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Медицинскую активность</a:t>
            </a: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6164961" y="1150574"/>
            <a:ext cx="2520300" cy="12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Динамическое слежение за собственным здоровьем</a:t>
            </a:r>
            <a:endParaRPr/>
          </a:p>
        </p:txBody>
      </p:sp>
      <p:sp>
        <p:nvSpPr>
          <p:cNvPr id="325" name="Google Shape;325;p37"/>
          <p:cNvSpPr/>
          <p:nvPr/>
        </p:nvSpPr>
        <p:spPr>
          <a:xfrm>
            <a:off x="8754202" y="1201757"/>
            <a:ext cx="1821300" cy="941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Позитивное экологическое поведение</a:t>
            </a:r>
            <a:endParaRPr/>
          </a:p>
        </p:txBody>
      </p:sp>
      <p:pic>
        <p:nvPicPr>
          <p:cNvPr id="326" name="Google Shape;326;p37" descr="The Importance Of This Routine When TT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2836" y="2567314"/>
            <a:ext cx="2510560" cy="154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 descr="здоровое питание векторные изображения, графика и иллюстрации - 123R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5252" y="1930294"/>
            <a:ext cx="1665600" cy="166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8" name="Google Shape;328;p37" descr="Hygiene Icons Set on White Background Royalty Free Vector"/>
          <p:cNvPicPr preferRelativeResize="0"/>
          <p:nvPr/>
        </p:nvPicPr>
        <p:blipFill rotWithShape="1">
          <a:blip r:embed="rId5">
            <a:alphaModFix/>
          </a:blip>
          <a:srcRect r="1234" b="8003"/>
          <a:stretch/>
        </p:blipFill>
        <p:spPr>
          <a:xfrm>
            <a:off x="1889380" y="5106827"/>
            <a:ext cx="1667153" cy="167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 descr="Люди занимаются спортом | Бесплатно векторы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4977" y="5085186"/>
            <a:ext cx="2849162" cy="18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 descr="Doctor stock vector. Illustration of hospital, necktie - 36142375"/>
          <p:cNvPicPr preferRelativeResize="0"/>
          <p:nvPr/>
        </p:nvPicPr>
        <p:blipFill rotWithShape="1">
          <a:blip r:embed="rId7">
            <a:alphaModFix/>
          </a:blip>
          <a:srcRect l="35368" r="1042" b="9016"/>
          <a:stretch/>
        </p:blipFill>
        <p:spPr>
          <a:xfrm>
            <a:off x="3961960" y="4429745"/>
            <a:ext cx="1760425" cy="239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 descr="Отзыв о Приложение Huawei Health | Отличное приложения для ..."/>
          <p:cNvPicPr preferRelativeResize="0"/>
          <p:nvPr/>
        </p:nvPicPr>
        <p:blipFill rotWithShape="1">
          <a:blip r:embed="rId8">
            <a:alphaModFix/>
          </a:blip>
          <a:srcRect t="4854" r="2037" b="5899"/>
          <a:stretch/>
        </p:blipFill>
        <p:spPr>
          <a:xfrm>
            <a:off x="6157310" y="2479631"/>
            <a:ext cx="2160240" cy="39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 descr="Nenhuma descrição de foto disponível. | Защита окружающей среды ..."/>
          <p:cNvPicPr preferRelativeResize="0"/>
          <p:nvPr/>
        </p:nvPicPr>
        <p:blipFill rotWithShape="1">
          <a:blip r:embed="rId9">
            <a:alphaModFix/>
          </a:blip>
          <a:srcRect l="5332" t="3400" r="5635" b="6167"/>
          <a:stretch/>
        </p:blipFill>
        <p:spPr>
          <a:xfrm>
            <a:off x="8831981" y="2141312"/>
            <a:ext cx="1665600" cy="16920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578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/>
          <p:nvPr/>
        </p:nvSpPr>
        <p:spPr>
          <a:xfrm>
            <a:off x="3432176" y="2636838"/>
            <a:ext cx="5832475" cy="10556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99CC00"/>
                </a:solidFill>
                <a:latin typeface="Arial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197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95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общественного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765" y="2242160"/>
            <a:ext cx="9131380" cy="4615842"/>
          </a:xfrm>
        </p:spPr>
        <p:txBody>
          <a:bodyPr/>
          <a:lstStyle/>
          <a:p>
            <a:r>
              <a:rPr lang="ru-RU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Фуд</a:t>
            </a:r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-корты</a:t>
            </a:r>
          </a:p>
          <a:p>
            <a:r>
              <a:rPr lang="ru-RU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Фуд</a:t>
            </a:r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-траки</a:t>
            </a:r>
          </a:p>
          <a:p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Доставка</a:t>
            </a:r>
          </a:p>
          <a:p>
            <a:r>
              <a:rPr lang="ru-RU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Кейтеринг</a:t>
            </a:r>
            <a:endParaRPr lang="ru-RU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через интернет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футкорт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16" y="1849894"/>
            <a:ext cx="762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07" y="438411"/>
            <a:ext cx="11248372" cy="14692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технологии обработки, упаковки, хранения пищевой продукции общественного питания.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kitchen-market-msk.ru/wa-data/public/site/img-icon/catalogi/Rommelsbacher/C%D1%83%20%D0%92%D0%B8%D0%B4%20Steb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770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66" y="2273102"/>
            <a:ext cx="45373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7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936" y="1885939"/>
            <a:ext cx="4690864" cy="44840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Разделочный инвентарь допускается маркировать любым способом при наличии у персонала памятки.</a:t>
            </a:r>
          </a:p>
          <a:p>
            <a:pPr marL="0" indent="0">
              <a:buNone/>
            </a:pPr>
            <a:r>
              <a:rPr lang="ru-RU" dirty="0" smtClean="0"/>
              <a:t>Обработка яиц по инструкции к </a:t>
            </a:r>
            <a:r>
              <a:rPr lang="ru-RU" dirty="0" err="1" smtClean="0"/>
              <a:t>дез</a:t>
            </a:r>
            <a:r>
              <a:rPr lang="ru-RU" dirty="0" smtClean="0"/>
              <a:t>. средству</a:t>
            </a:r>
          </a:p>
          <a:p>
            <a:pPr marL="0" indent="0">
              <a:buNone/>
            </a:pPr>
            <a:r>
              <a:rPr lang="ru-RU" dirty="0" smtClean="0"/>
              <a:t>Инструкция по мытью посуды </a:t>
            </a:r>
          </a:p>
          <a:p>
            <a:pPr marL="0" indent="0">
              <a:buNone/>
            </a:pPr>
            <a:r>
              <a:rPr lang="ru-RU" dirty="0" smtClean="0"/>
              <a:t>(ХАССП)</a:t>
            </a:r>
            <a:endParaRPr lang="ru-RU" dirty="0"/>
          </a:p>
        </p:txBody>
      </p:sp>
      <p:pic>
        <p:nvPicPr>
          <p:cNvPr id="7170" name="Picture 2" descr="http://stendall.ru/upload/iblock/99f/99f8509864ff9539a30431f387bcf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16" y="1543006"/>
            <a:ext cx="4469001" cy="42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7429" y="1173674"/>
            <a:ext cx="307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Aharoni" panose="02010803020104030203" pitchFamily="2" charset="-79"/>
              </a:rPr>
              <a:t>ДО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977" y="118715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Aharoni" panose="02010803020104030203" pitchFamily="2" charset="-79"/>
              </a:rPr>
              <a:t>После</a:t>
            </a:r>
          </a:p>
        </p:txBody>
      </p:sp>
      <p:pic>
        <p:nvPicPr>
          <p:cNvPr id="7172" name="Picture 4" descr="https://i1.photo.2gis.com/images/branch/15/2111062328698955_e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16" y="3978402"/>
            <a:ext cx="4469001" cy="26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0312"/>
            <a:ext cx="3932237" cy="83711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Уборные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предприятий общественного питания, имеющих менее 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посадочных мест, допускается наличие одного туалета для посетителей и персонала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входом, изолированным от производственных и складских помещений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отдельный персонал для уборки туалетов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4" name="Picture 6" descr="Картинки по запросу &quot;уборка туалета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16488"/>
          <a:stretch>
            <a:fillRect/>
          </a:stretch>
        </p:blipFill>
        <p:spPr bwMode="auto">
          <a:xfrm>
            <a:off x="5195888" y="995363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Товарное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124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предприятий общественного питания, имеющих менее 25 посадочных мест, допускается хранение в одном холодильнике пищевого сырья и готовой к употреблению пищевой продукции при условии их нахождения в закрытых контейнерах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гастроемкостях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товарное соседств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18" y="2025391"/>
            <a:ext cx="5334043" cy="35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отделке помещения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smtClean="0"/>
              <a:t>До</a:t>
            </a:r>
          </a:p>
          <a:p>
            <a:r>
              <a:rPr lang="ru-RU" dirty="0" smtClean="0"/>
              <a:t>Стены производственных помещений </a:t>
            </a:r>
            <a:r>
              <a:rPr lang="ru-RU" b="1" dirty="0" smtClean="0">
                <a:solidFill>
                  <a:srgbClr val="FF0000"/>
                </a:solidFill>
              </a:rPr>
              <a:t>на высоту не менее 1,7 м отделываются облицовочной плиткой</a:t>
            </a:r>
            <a:r>
              <a:rPr lang="ru-RU" dirty="0" smtClean="0"/>
              <a:t> или другими материалами, выдерживающими влажную уборку и дезинфекцию. Потолки оштукатуриваются и белятся или отделываются другими материалами. Полы выполняются из ударопрочных материалов, исключающих скольжение, и имеют уклоны к сливным трапам.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smtClean="0"/>
              <a:t>После</a:t>
            </a:r>
          </a:p>
          <a:p>
            <a:r>
              <a:rPr lang="ru-RU" dirty="0" smtClean="0"/>
              <a:t>Внутренняя </a:t>
            </a:r>
            <a:r>
              <a:rPr lang="ru-RU" dirty="0"/>
              <a:t>отделка производственных и санитарно-бытовых помещений предприятий общественного питания </a:t>
            </a:r>
            <a:r>
              <a:rPr lang="ru-RU" b="1" dirty="0">
                <a:solidFill>
                  <a:srgbClr val="FF0000"/>
                </a:solidFill>
              </a:rPr>
              <a:t>должна быть выполнена из материалов, позволяющих проводить ежедневную влажную уборку, обработку моющими и дезинфицирующими средствами</a:t>
            </a:r>
            <a:r>
              <a:rPr lang="ru-RU" dirty="0"/>
              <a:t>, и не иметь повреждений.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2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1495</Words>
  <Application>Microsoft Office PowerPoint</Application>
  <PresentationFormat>Широкоэкранный</PresentationFormat>
  <Paragraphs>151</Paragraphs>
  <Slides>37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Aharoni</vt:lpstr>
      <vt:lpstr>Arial</vt:lpstr>
      <vt:lpstr>Calibri</vt:lpstr>
      <vt:lpstr>Calibri Light</vt:lpstr>
      <vt:lpstr>Franklin Gothic Medium</vt:lpstr>
      <vt:lpstr>Gill Sans</vt:lpstr>
      <vt:lpstr>Helvetica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Новые формы общественного питания</vt:lpstr>
      <vt:lpstr>Новые технологии обработки, упаковки, хранения пищевой продукции общественного питания.</vt:lpstr>
      <vt:lpstr>Маркировка инвентаря</vt:lpstr>
      <vt:lpstr>Уборные</vt:lpstr>
      <vt:lpstr>Товарное соседство</vt:lpstr>
      <vt:lpstr>Требования к отделке помещения  </vt:lpstr>
      <vt:lpstr>Оборудование</vt:lpstr>
      <vt:lpstr>Мытье посуды</vt:lpstr>
      <vt:lpstr>Требования к помещениям</vt:lpstr>
      <vt:lpstr>Декларация о соответствии</vt:lpstr>
      <vt:lpstr>Презентация PowerPoint</vt:lpstr>
      <vt:lpstr>Мастер-классы</vt:lpstr>
      <vt:lpstr>Аппараты для выдачи пищевой продукции</vt:lpstr>
      <vt:lpstr>Перчатки, бактерицидные лампы</vt:lpstr>
      <vt:lpstr>Температура блюд</vt:lpstr>
      <vt:lpstr>Презентация PowerPoint</vt:lpstr>
      <vt:lpstr>Фритюрные жиры</vt:lpstr>
      <vt:lpstr>Дезинфекция</vt:lpstr>
      <vt:lpstr>Требования к транспортировке</vt:lpstr>
      <vt:lpstr>Презентация PowerPoint</vt:lpstr>
      <vt:lpstr>Личная медицинская книжка</vt:lpstr>
      <vt:lpstr>Федеральный закон №157-ФЗ от 17 сентября 1998 г  «Об иммунопрофилактике инфекционных болезней» </vt:lpstr>
      <vt:lpstr>Вакцинация</vt:lpstr>
      <vt:lpstr>Против коронавирусной инфекции,вызываемой вирусом SARS-CoV-2  с 21.02.21г.</vt:lpstr>
      <vt:lpstr>Мед. осмотры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характеристика кишечных инфекций  (дизентерия, сальмонеллез, гепатит А).</vt:lpstr>
      <vt:lpstr>Инфекции дыхательных путей (грипп, ветрянка, краснуха, дифтерия, туберкулез, паротит и др.):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Зуева Надежда Владимировна</dc:creator>
  <cp:lastModifiedBy>Зуева Надежда Владимировна</cp:lastModifiedBy>
  <cp:revision>36</cp:revision>
  <cp:lastPrinted>2021-02-18T10:20:55Z</cp:lastPrinted>
  <dcterms:created xsi:type="dcterms:W3CDTF">2021-02-17T09:13:57Z</dcterms:created>
  <dcterms:modified xsi:type="dcterms:W3CDTF">2021-02-18T10:29:20Z</dcterms:modified>
</cp:coreProperties>
</file>