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23"/>
  </p:notesMasterIdLst>
  <p:sldIdLst>
    <p:sldId id="280" r:id="rId2"/>
    <p:sldId id="282" r:id="rId3"/>
    <p:sldId id="304" r:id="rId4"/>
    <p:sldId id="305" r:id="rId5"/>
    <p:sldId id="281" r:id="rId6"/>
    <p:sldId id="268" r:id="rId7"/>
    <p:sldId id="262" r:id="rId8"/>
    <p:sldId id="263" r:id="rId9"/>
    <p:sldId id="291" r:id="rId10"/>
    <p:sldId id="292" r:id="rId11"/>
    <p:sldId id="293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83" r:id="rId21"/>
    <p:sldId id="295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2349" autoAdjust="0"/>
  </p:normalViewPr>
  <p:slideViewPr>
    <p:cSldViewPr>
      <p:cViewPr varScale="1">
        <p:scale>
          <a:sx n="68" d="100"/>
          <a:sy n="68" d="100"/>
        </p:scale>
        <p:origin x="-17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14CD-0A9D-49F0-8902-6D9CD7084A6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CB4-E148-446C-B610-3CB598704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3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П.2.15-  ранее в  2.3.6.1079-01 была</a:t>
            </a:r>
            <a:r>
              <a:rPr lang="ru-RU" baseline="0" dirty="0" smtClean="0"/>
              <a:t> обозначена конкретика ,а именно - </a:t>
            </a:r>
            <a:r>
              <a:rPr lang="ru-RU" dirty="0" smtClean="0"/>
              <a:t> Производственное оборудование и моечные ванны присоединяются к канализационной сети с воздушным разрывом не менее 20 мм от верха приемной воронки. Все приемники стоков внутренней канализации имеют гидравлические затворы (сифоны) – данная конкретика отсутствует.</a:t>
            </a:r>
          </a:p>
          <a:p>
            <a:r>
              <a:rPr lang="ru-RU" dirty="0" smtClean="0"/>
              <a:t>2.17 -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</a:t>
            </a:r>
            <a:r>
              <a:rPr lang="ru-RU" baseline="0" dirty="0" smtClean="0"/>
              <a:t> -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2.21.- ТР ТС 021/2011 «О безопасности пищевой продукции» ст. 17</a:t>
            </a:r>
            <a:r>
              <a:rPr lang="ru-RU" baseline="0" dirty="0" smtClean="0"/>
              <a:t> , До 10.04.2021 Приказ </a:t>
            </a:r>
            <a:r>
              <a:rPr lang="ru-RU" baseline="0" dirty="0" err="1" smtClean="0"/>
              <a:t>Минздравсоцразвития</a:t>
            </a:r>
            <a:r>
              <a:rPr lang="ru-RU" baseline="0" dirty="0" smtClean="0"/>
              <a:t> России от 12.04.2011 N 302н, далее вступает в силу  Приказ Минздрава России от 28.01.2021 N 29н с 01.04.2021, "Об иммунопрофилактике инфекционных болезней" от 17.09.1998 N 157-ФЗ, Приказ Минздрава РФ от 29.06.2000 N 229 "О профессиональной гигиенической подготовке и аттестации должностных лиц и работников организаций, в котором расширены перечни специалистов и общеклинические исследования.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6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П.3.1 ранее был выделен специальный раздел (VII. Требования к транспортировке, приему и хранению сырья, пищевых продуктов), в соответствии с которым были обозначены разные условия транспортировки пищевой продукции в зависимости от вида продукции. На сегодняшний день допускается транспортировка одновременно различной пищевой продукции либо пищевой продукции и иных грузов, при условии обеспечения условий, исключающих их соприкосновение, загрязнение и изменение органолептических свойств пищевой продукции. Обеспечение защиты пищевой продукции от загрязнения, проникновения животных, в том числе грызунов и насекомых, проведение очистки, мойки, дезинфекции.</a:t>
            </a:r>
          </a:p>
          <a:p>
            <a:endParaRPr lang="ru-RU" dirty="0" smtClean="0"/>
          </a:p>
          <a:p>
            <a:r>
              <a:rPr lang="ru-RU" dirty="0" smtClean="0"/>
              <a:t>3.5.1. нахождение на раздаче более 3 часов с момента изготовления готовых блюд, требующих разогревания перед употреблением: в связи с тем , что в новых санитарных правилах отсутствует конкретика в части</a:t>
            </a:r>
            <a:r>
              <a:rPr lang="ru-RU" baseline="0" dirty="0" smtClean="0"/>
              <a:t> технологического процесса, изготовителем  пищевой продукции должны быть разработаны и утверждены документы, (ТТК СТО), в которых должны быть прописаны технология изготовления пищевой продукции, этапы ее хранения и реализации. Таким образом должны быть соблюдены все условия изготовителя, с учетом анализа риска выпуска опасной продукции. </a:t>
            </a:r>
          </a:p>
          <a:p>
            <a:r>
              <a:rPr lang="ru-RU" baseline="0" dirty="0" smtClean="0"/>
              <a:t>например: при приготовлении горячих блюд с целью продления сроков их хранения, продукция может быть подвержена быстрому охлаждению до +4-6 С, с последующим разогревом непосредственно перед реализацией. </a:t>
            </a:r>
          </a:p>
          <a:p>
            <a:endParaRPr lang="ru-RU" baseline="0" dirty="0" smtClean="0"/>
          </a:p>
          <a:p>
            <a:endParaRPr lang="ru-RU" dirty="0" smtClean="0"/>
          </a:p>
          <a:p>
            <a:r>
              <a:rPr lang="ru-RU" dirty="0" smtClean="0"/>
              <a:t>3.5.3. заправка соусами (за исключением растительных масел) салатной продукции, иных блюд, предназначенных для реализации </a:t>
            </a:r>
            <a:r>
              <a:rPr lang="ru-RU" b="1" dirty="0" smtClean="0"/>
              <a:t>вне организации общественного питания</a:t>
            </a:r>
            <a:r>
              <a:rPr lang="ru-RU" dirty="0" smtClean="0"/>
              <a:t>. Соусы к блюдам доставляются в индивидуальной потребительской упаковке,</a:t>
            </a:r>
            <a:r>
              <a:rPr lang="ru-RU" baseline="0" dirty="0" smtClean="0"/>
              <a:t> </a:t>
            </a:r>
            <a:r>
              <a:rPr lang="ru-RU" dirty="0" smtClean="0"/>
              <a:t>слоеные салаты (например селедка под шубой, мимоза и т.д. ) в данный перечень не входят. </a:t>
            </a:r>
          </a:p>
          <a:p>
            <a:r>
              <a:rPr lang="ru-RU" dirty="0" smtClean="0"/>
              <a:t>В случае оказания услуги общественного питания в месте изготовления пищевой продукции, в том числе через отделы кулинарии, заправка соусами допустима. </a:t>
            </a:r>
          </a:p>
          <a:p>
            <a:r>
              <a:rPr lang="ru-RU" dirty="0" smtClean="0"/>
              <a:t>В ином случае (при доставке</a:t>
            </a:r>
            <a:r>
              <a:rPr lang="ru-RU" baseline="0" dirty="0" smtClean="0"/>
              <a:t> продукции для реализации вне предприятия общественного питания, по ГОСТУ) – данная продукция должна быть исключена из ассортиментного перечня.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1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Данное требование новое, </a:t>
            </a:r>
            <a:r>
              <a:rPr lang="ru-RU" dirty="0" err="1" smtClean="0"/>
              <a:t>сдесь</a:t>
            </a:r>
            <a:r>
              <a:rPr lang="ru-RU" dirty="0" smtClean="0"/>
              <a:t> нужно обратить внимание на то, что способ доведения информации, изготовитель выбирает самостоятельно. </a:t>
            </a:r>
          </a:p>
          <a:p>
            <a:endParaRPr lang="ru-RU" dirty="0" smtClean="0"/>
          </a:p>
          <a:p>
            <a:r>
              <a:rPr lang="ru-RU" dirty="0" smtClean="0"/>
              <a:t>П.4.2  доведение информации (аллерген)</a:t>
            </a:r>
            <a:r>
              <a:rPr lang="ru-RU" baseline="0" dirty="0" smtClean="0"/>
              <a:t> – смотреть состав блюд. Перечень аллергенов обозначен в 022/2011. Данная информация должна быть доведена до потребителя в соответствии с нормами действующего законодательства (</a:t>
            </a:r>
            <a:r>
              <a:rPr lang="ru-RU" baseline="0" dirty="0" err="1" smtClean="0"/>
              <a:t>ст</a:t>
            </a:r>
            <a:r>
              <a:rPr lang="ru-RU" baseline="0" dirty="0" smtClean="0"/>
              <a:t> 8,9,10 2300-1 Закона о защите прав потребителей, ст.3 Закона о качестве и безопасности пищевой продукции 29-ФЗ </a:t>
            </a:r>
          </a:p>
          <a:p>
            <a:r>
              <a:rPr lang="ru-RU" baseline="0" dirty="0" smtClean="0"/>
              <a:t>В ТТК должно быть прописан список аллергенов (доска для потребителей, информация на сайте),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Раздел</a:t>
            </a:r>
            <a:r>
              <a:rPr lang="ru-RU" baseline="0" dirty="0" smtClean="0"/>
              <a:t> 6: данный раздел сжат . И в него добавлена информация о маркировочном ярлыке и о информации, указанной на нем.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4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 отметить, что в данном разделе идет ссылка на основные нормативные документы </a:t>
            </a:r>
          </a:p>
          <a:p>
            <a:r>
              <a:rPr lang="ru-RU" dirty="0" smtClean="0"/>
              <a:t>Приказ Минздрава России от 23.09.2020 N 1008н «Об утверждении порядка обеспечения пациентов лечебным питанием»</a:t>
            </a:r>
          </a:p>
          <a:p>
            <a:r>
              <a:rPr lang="ru-RU" dirty="0" smtClean="0"/>
              <a:t>Приказ Минздрава России от 21.06.2013 N 395н "Об утверждении норм лечебного питания«</a:t>
            </a:r>
          </a:p>
          <a:p>
            <a:endParaRPr lang="ru-RU" dirty="0" smtClean="0"/>
          </a:p>
          <a:p>
            <a:r>
              <a:rPr lang="ru-RU" dirty="0" smtClean="0"/>
              <a:t>В 395н описаны нормы лечебного питания</a:t>
            </a:r>
          </a:p>
          <a:p>
            <a:r>
              <a:rPr lang="ru-RU" dirty="0" smtClean="0"/>
              <a:t>А в 1008н определена</a:t>
            </a:r>
            <a:r>
              <a:rPr lang="ru-RU" baseline="0" dirty="0" smtClean="0"/>
              <a:t> НОМЕНКЛАТУРА СТАНДАРТНЫХ ДИЕТ ДЛЯ ОРГАНИЗАЦИИ ПИТАНИЯ ВЗРОСЛЫХ ПАЦИЕНТОВ В МЕДИЦИНСКИХ ОРГАНИЗАЦИЯХ, ДЛЯ ОРГАНИЗАЦИИ ПИТАНИЯ ДЕТЕЙ СТАРШЕ 1 ГОДА, БЕРЕМЕННЫХ И КОРМЯЩИХ ЖЕНЩИН В МЕДИЦИНСКИХ ОРГАНИЗАЦИЯХ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8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65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Требования ст. 10 распространяются на предприятия общественного питания ,в</a:t>
            </a:r>
            <a:r>
              <a:rPr lang="ru-RU" baseline="0" dirty="0" smtClean="0"/>
              <a:t> том числе кулинарные цеха ,расположенные в предприятиях торговли -12 процедур, 7 принципов 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4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требования регламентированы в </a:t>
            </a:r>
            <a:r>
              <a:rPr lang="ru-RU" dirty="0" err="1" smtClean="0"/>
              <a:t>тр</a:t>
            </a:r>
            <a:r>
              <a:rPr lang="ru-RU" dirty="0" smtClean="0"/>
              <a:t> тс к процессам</a:t>
            </a:r>
            <a:r>
              <a:rPr lang="ru-RU" baseline="0" dirty="0" smtClean="0"/>
              <a:t> производства и изготовления продукции в ст.10 </a:t>
            </a:r>
            <a:r>
              <a:rPr lang="ru-RU" baseline="0" dirty="0" err="1" smtClean="0"/>
              <a:t>тр</a:t>
            </a:r>
            <a:r>
              <a:rPr lang="ru-RU" baseline="0" dirty="0" smtClean="0"/>
              <a:t> тс и ст.11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26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9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Требования к обеспечению безопасности пищевой продукции в процессе ее производства (изготовления) изложены в ст. 11 ТР ТС 021/2011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47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4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Правительством было принято решение  о  переработке системы обязательных требований, соблюдение которых оценивают при государственном и муниципальном контроле (надзоре). Акты с такими положениями будут вступать в силу в определенные сроки, чтобы бизнес и граждане подготовились к изменениям. Большинство новшеств действуют с ноября 2020г. </a:t>
            </a:r>
          </a:p>
          <a:p>
            <a:r>
              <a:rPr lang="ru-RU" dirty="0" smtClean="0"/>
              <a:t>Обязательные требования будут вступать в силу 1 марта или 1 сентября, но не ранее чем по истечении 90 дней после дня их опубликования. </a:t>
            </a:r>
          </a:p>
          <a:p>
            <a:endParaRPr lang="ru-RU" dirty="0" smtClean="0"/>
          </a:p>
          <a:p>
            <a:r>
              <a:rPr lang="ru-RU" dirty="0" smtClean="0"/>
              <a:t>Кроме того, большинство подзаконных актов с обязательными требованиями теперь должны действовать максимум 6 лет со дня вступления в силу. Срок могут продлить еще не более чем на 6 лет.</a:t>
            </a:r>
          </a:p>
          <a:p>
            <a:endParaRPr lang="ru-RU" dirty="0" smtClean="0"/>
          </a:p>
          <a:p>
            <a:r>
              <a:rPr lang="ru-RU" dirty="0" smtClean="0"/>
              <a:t>Правовой основой является</a:t>
            </a:r>
            <a:r>
              <a:rPr lang="ru-RU" baseline="0" dirty="0" smtClean="0"/>
              <a:t> </a:t>
            </a:r>
            <a:r>
              <a:rPr lang="ru-RU" dirty="0" smtClean="0"/>
              <a:t> Федеральный закон от 31.07.2020 N 247-ФЗ "Об обязательных требованиях в Российской Федерации«, согласно частям 1,2,3  ст. 15 до 01</a:t>
            </a:r>
            <a:r>
              <a:rPr lang="ru-RU" baseline="0" dirty="0" smtClean="0"/>
              <a:t> января 2021г. Признаны утратившими силу , не действующими и отменены нормативно – правовые акты  Правительства РФ, органов 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осударственной власти РСФСР и Союза ССР, содержащих обязательные требования, соблюдение которых оценивается при осуществлении государственного контроля (надзора).</a:t>
            </a:r>
            <a:r>
              <a:rPr lang="ru-RU" dirty="0" smtClean="0"/>
              <a:t> Частью 4 определено , что Правительство РФ вправе определить перечень нормативных правовых актов, в отношении которых положения частей 1, 2 и 3 настоящей статьи не применяются. В соответствии с данной частью п</a:t>
            </a:r>
          </a:p>
          <a:p>
            <a:r>
              <a:rPr lang="ru-RU" dirty="0" smtClean="0"/>
              <a:t>Подготовлено </a:t>
            </a:r>
            <a:r>
              <a:rPr lang="ru-RU" b="1" dirty="0" smtClean="0"/>
              <a:t>Постановление Правительства РФ от 31.12.2020 N 2467 </a:t>
            </a:r>
          </a:p>
          <a:p>
            <a:r>
              <a:rPr lang="ru-RU" b="1" dirty="0" smtClean="0"/>
              <a:t>При обеспечении соблюдения действующего</a:t>
            </a:r>
            <a:r>
              <a:rPr lang="ru-RU" b="1" baseline="0" dirty="0" smtClean="0"/>
              <a:t> законодательства необходимо ……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B020-1D98-4E4B-A220-43FE2E109A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61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Применение мер за </a:t>
            </a:r>
            <a:r>
              <a:rPr lang="ru-RU" smtClean="0"/>
              <a:t>выявленные нарушения, не </a:t>
            </a:r>
            <a:r>
              <a:rPr lang="ru-RU" dirty="0" smtClean="0"/>
              <a:t>изменятся в связи с введением новых санитарных</a:t>
            </a:r>
            <a:r>
              <a:rPr lang="ru-RU" baseline="0" dirty="0" smtClean="0"/>
              <a:t> правил </a:t>
            </a: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Примеры</a:t>
            </a:r>
            <a:r>
              <a:rPr lang="ru-RU" baseline="0" dirty="0" smtClean="0"/>
              <a:t> отличий по применяемым мерам административного характера:</a:t>
            </a: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Производственный контроль: Предприятия общественного питания должны проводить производственный контроль, основанный на принципах ХАССП (в английской транскрипции HACCP - </a:t>
            </a:r>
            <a:r>
              <a:rPr lang="ru-RU" dirty="0" err="1" smtClean="0"/>
              <a:t>Hazard</a:t>
            </a:r>
            <a:r>
              <a:rPr lang="ru-RU" dirty="0" smtClean="0"/>
              <a:t> </a:t>
            </a:r>
            <a:r>
              <a:rPr lang="ru-RU" dirty="0" err="1" smtClean="0"/>
              <a:t>Analysis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Critical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Points</a:t>
            </a:r>
            <a:r>
              <a:rPr lang="ru-RU" dirty="0" smtClean="0"/>
              <a:t>), в соответствии с порядком и периодичностью (включая организационные мероприятия, лабораторные исследования и испытания), установленными предприятием общественного питания. Ранее</a:t>
            </a:r>
            <a:r>
              <a:rPr lang="ru-RU" baseline="0" dirty="0" smtClean="0"/>
              <a:t> в 2.3.6.1079-01 -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Планировка производственных помещений предприятий общественного питания, в которых осуществляется процесс производства (изготовления) пищевой продукции, их конструкция, размещение и размер должны обеспечиваться в соответствии с требованиями технического регламента.</a:t>
            </a:r>
            <a:r>
              <a:rPr lang="ru-RU" baseline="0" dirty="0" smtClean="0"/>
              <a:t> В данных санитарных правилах идет ссылка на СанПиН 2.1.2.2645-10 ,который утратил силу 01.03.2021г. Взамен данному СанПиН ……..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Холодная и горячая вода, используемая для производственных целей, мытья посуды и оборудования, соблюдения правил личной гигиены должна отвечать требованиям, предъявляемым к питьевой воде Документ, в соответствии с которым должны соблюдаться требования к используемой в предприятиях торговли воде  -   СанПиН 2.1.4.1074-01. 2.1.4. Питьевая вода и водоснабжение населенных мест…. Утратил силу с 01.03.3021 в связи с изданием постановления гл. гос. сан врача № №2  и 3 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обитания»,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мероприятий"</a:t>
            </a:r>
          </a:p>
          <a:p>
            <a:pPr marL="0" indent="0">
              <a:buNone/>
            </a:pPr>
            <a:r>
              <a:rPr lang="ru-RU" dirty="0" smtClean="0"/>
              <a:t>Кроме того, согласно п.2.15 новых СП - Предприятия общественного питания должны быть оборудованы исправными системами холодного и горячего водоснабжения, водоотведения, теплоснабжения, вентиляции и освещения, которые должны быть выполнены так, чтобы исключить риск загрязнения пищевой продукции. Допускается использование автономных систем и оборудования для обеспечения горячего водоснабжения и теплоснабжения. (в 2.3.6.1079-01</a:t>
            </a:r>
            <a:r>
              <a:rPr lang="ru-RU" baseline="0" dirty="0" smtClean="0"/>
              <a:t> - Производственное оборудование и моечные ванны присоединяются к канализационной сети с воздушным разрывом не менее 20 мм от верха приемной воронки. Все приемники стоков внутренней канализации имеют гидравлические затворы (сифоны) – данная конкретика отсутствует.</a:t>
            </a:r>
          </a:p>
          <a:p>
            <a:pPr marL="0" indent="0">
              <a:buNone/>
            </a:pPr>
            <a:r>
              <a:rPr lang="ru-RU" baseline="0" dirty="0" smtClean="0"/>
              <a:t>4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37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 образом основными особенностями для новых санитарных правил</a:t>
            </a:r>
            <a:r>
              <a:rPr lang="ru-RU" baseline="0" dirty="0" smtClean="0"/>
              <a:t> являются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4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образованием Таможенного союза,</a:t>
            </a:r>
            <a:r>
              <a:rPr lang="ru-RU" baseline="0" dirty="0" smtClean="0"/>
              <a:t> </a:t>
            </a:r>
            <a:r>
              <a:rPr lang="ru-RU" dirty="0" smtClean="0"/>
              <a:t>законодательство, регламентирующее требования к качеству и безопасности пищевой продукции,</a:t>
            </a:r>
            <a:r>
              <a:rPr lang="ru-RU" baseline="0" dirty="0" smtClean="0"/>
              <a:t> </a:t>
            </a:r>
            <a:r>
              <a:rPr lang="ru-RU" dirty="0" smtClean="0"/>
              <a:t>претерпело изменения. В связи</a:t>
            </a:r>
            <a:r>
              <a:rPr lang="ru-RU" baseline="0" dirty="0" smtClean="0"/>
              <a:t> с чем в</a:t>
            </a:r>
            <a:r>
              <a:rPr lang="ru-RU" dirty="0" smtClean="0"/>
              <a:t>ыделяют два уровня законодательных нормативно-правовых актов – международное, куда входят Технические регламенты Таможенного союза, и национальное, куда входят законы РФ, санитарные нормы, гигиенические нормативы и правила. </a:t>
            </a:r>
          </a:p>
          <a:p>
            <a:r>
              <a:rPr lang="ru-RU" dirty="0" smtClean="0"/>
              <a:t>Требования</a:t>
            </a:r>
            <a:r>
              <a:rPr lang="ru-RU" baseline="0" dirty="0" smtClean="0"/>
              <a:t> ТР ТС несут большую юридическую силу, чем санитарные правила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Законодательство РФ:</a:t>
            </a:r>
            <a:br>
              <a:rPr lang="ru-RU" dirty="0" smtClean="0"/>
            </a:br>
            <a:r>
              <a:rPr lang="ru-RU" dirty="0" smtClean="0"/>
              <a:t>- Федеральный закон от 30.03.199г. № 52-ФЗ «О санитарно-эпидемиологическом благополучии населения».</a:t>
            </a:r>
          </a:p>
          <a:p>
            <a:r>
              <a:rPr lang="ru-RU" dirty="0" smtClean="0"/>
              <a:t>- Закон от 07.02.1992г № 2300-1 «О защите прав потребителей».</a:t>
            </a:r>
          </a:p>
          <a:p>
            <a:r>
              <a:rPr lang="ru-RU" dirty="0" smtClean="0"/>
              <a:t>- Федеральный закон от 02.01.2000г. № 29-ФЗ «О качестве и безопасности пищевых продуктов».</a:t>
            </a:r>
          </a:p>
          <a:p>
            <a:r>
              <a:rPr lang="ru-RU" dirty="0" smtClean="0"/>
              <a:t>- Санитарно-эпидемиологические правила и нормативы СанПиН 2.3.2.1078-01 «Гигиенические требования безопасности и пищевой ценности пищевых продуктов».</a:t>
            </a:r>
          </a:p>
          <a:p>
            <a:r>
              <a:rPr lang="ru-RU" dirty="0" smtClean="0"/>
              <a:t>Санитарно-эпидемиологические правила и нормативны СанПиН 2.3.2.1324-03 «Гигиенические требования к срокам годности и условиям хранения пищевых продуктов».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0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момента вступления в силу САНПИН 2.3/2.4.3590-20  отменяется действие ряда иных нормативных документов ,в том числе </a:t>
            </a:r>
            <a:r>
              <a:rPr lang="ru-RU" baseline="0" dirty="0" smtClean="0"/>
              <a:t>документов к организации питания в различных детских организованных коллективах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0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27.10.2020 Постановлением</a:t>
            </a:r>
            <a:r>
              <a:rPr lang="ru-RU" baseline="0" dirty="0" smtClean="0"/>
              <a:t> </a:t>
            </a:r>
            <a:r>
              <a:rPr lang="ru-RU" dirty="0" smtClean="0"/>
              <a:t>Главного государственного санитарного врача РФ от 27.10.2020 N 32  утверждены СанПиН 2.3/2.4.3590-20 "Санитарно-эпидемиологические требования к организации общественного питания населения" </a:t>
            </a:r>
          </a:p>
          <a:p>
            <a:r>
              <a:rPr lang="ru-RU" dirty="0" smtClean="0"/>
              <a:t>Данные санитарные правила вступают в силу с 1 января 2021 г. (со сроком действия до 1 января 2027 ),</a:t>
            </a:r>
            <a:r>
              <a:rPr lang="ru-RU" baseline="0" dirty="0" smtClean="0"/>
              <a:t> при этом  </a:t>
            </a:r>
            <a:r>
              <a:rPr lang="ru-RU" dirty="0" smtClean="0"/>
              <a:t>отменяют предыдущие 2.3.6.1079-01 </a:t>
            </a:r>
          </a:p>
          <a:p>
            <a:endParaRPr lang="ru-RU" dirty="0" smtClean="0"/>
          </a:p>
          <a:p>
            <a:r>
              <a:rPr lang="ru-RU" dirty="0" smtClean="0"/>
              <a:t>САНПИН 2.3/2.4.3590-20  устанавливают санитарно-эпидемиологические требования к обеспечению безопасности и (или) безвредности для человека биологических, химических, физических и иных факторов среды обитания и условий деятельности при оказании услуг общественного питания населению, несоблюдение которых создает угрозу жизни или здоровью человека, угрозу возникновения и распространения инфекционных и неинфекционных заболеваний.</a:t>
            </a: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момента вступления в силу САНПИН 2.3/2.4.3590-20  отменяется действие ряда иных нормативных документов ,в том числе </a:t>
            </a:r>
            <a:r>
              <a:rPr lang="ru-RU" baseline="0" dirty="0" smtClean="0"/>
              <a:t>документов к организации питания в различных детских организованных коллективах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0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санитарные</a:t>
            </a:r>
            <a:r>
              <a:rPr lang="ru-RU" baseline="0" dirty="0" smtClean="0"/>
              <a:t> правила построены по новому принципу, по факторам опасности: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Биологические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Химические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физические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аллергические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r>
              <a:rPr lang="ru-RU" baseline="0" dirty="0" smtClean="0"/>
              <a:t>имеют ОСНОВНЫЕ общие разделы: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 (планировка производственных помещений, приемка сырья, качество и безопасность блюд, последовательность и поточность технологических процессов, размещение предприятий общественного питания ,требования к вентиляции, </a:t>
            </a:r>
          </a:p>
          <a:p>
            <a:pPr marL="228600" indent="-228600">
              <a:buAutoNum type="arabicPeriod"/>
            </a:pPr>
            <a:r>
              <a:rPr lang="ru-RU" dirty="0" smtClean="0"/>
              <a:t>Санитарно-эпидемиологические требования, направленные на предотвращение вредного воздействия биологических факторов (транспортировка пищевой продукции, изготовление в цехах, требования к обработке оборудования, требования к реализации готовых блюд, приготовление</a:t>
            </a:r>
            <a:r>
              <a:rPr lang="ru-RU" baseline="0" dirty="0" smtClean="0"/>
              <a:t> блюд на мангалах и жаровнях на улицах, требования к обработке посуды и инвентаря)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>
                <a:latin typeface=""/>
              </a:rPr>
              <a:t>Санитарно-эпидемиологические требования, направленные на предотвращение вредного воздействия химических факторов (использование пищевых добавок, использование </a:t>
            </a:r>
            <a:r>
              <a:rPr lang="ru-RU" dirty="0" err="1" smtClean="0">
                <a:latin typeface=""/>
              </a:rPr>
              <a:t>фритюрных</a:t>
            </a:r>
            <a:r>
              <a:rPr lang="ru-RU" baseline="0" dirty="0" smtClean="0">
                <a:latin typeface=""/>
              </a:rPr>
              <a:t> жиров, хранение моющих и дезинфицирующих средств</a:t>
            </a:r>
            <a:r>
              <a:rPr lang="ru-RU" dirty="0" smtClean="0">
                <a:latin typeface=""/>
              </a:rPr>
              <a:t>)</a:t>
            </a:r>
          </a:p>
          <a:p>
            <a:pPr marL="228600" indent="-228600">
              <a:buAutoNum type="arabicPeriod"/>
            </a:pPr>
            <a:r>
              <a:rPr lang="ru-RU" dirty="0" smtClean="0"/>
              <a:t>Санитарно-эпидемиологические требования, направленные на предотвращение вредного воздействия физических факторов (реализация потребителю готовых блюд – в соответствии с технологическими документами)</a:t>
            </a:r>
          </a:p>
          <a:p>
            <a:pPr marL="228600" indent="-2286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5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того, основными разделами новых санитарных правил являются: </a:t>
            </a:r>
          </a:p>
          <a:p>
            <a:r>
              <a:rPr lang="ru-RU" dirty="0" smtClean="0"/>
              <a:t>1. Особенности организации питания при проведении </a:t>
            </a:r>
            <a:r>
              <a:rPr lang="ru-RU" dirty="0" err="1" smtClean="0"/>
              <a:t>кейтерингового</a:t>
            </a:r>
            <a:r>
              <a:rPr lang="ru-RU" dirty="0" smtClean="0"/>
              <a:t> обслуживания по организации общественного питания (</a:t>
            </a:r>
            <a:r>
              <a:rPr lang="ru-RU" dirty="0" err="1" smtClean="0"/>
              <a:t>кейтеринг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 Особые требования к организации питания отдельных категорий взрослого населения (питание пациентов в медицинских организациях и организациях социального обслуживания, осуществляющих обслуживание в стационарных условиях, организации питания авиапассажиров и членов экипажей воздушных судов гражданской авиации)</a:t>
            </a:r>
          </a:p>
          <a:p>
            <a:r>
              <a:rPr lang="ru-RU" dirty="0" smtClean="0"/>
              <a:t>3. Особенности организации общественного питания детей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05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п.2.4 – наличие декларации необходимо только для реализации вне предприятий (например для другого ЮЛ) без оказания услуги общественного питания</a:t>
            </a:r>
            <a:r>
              <a:rPr lang="ru-RU" baseline="0" dirty="0" smtClean="0"/>
              <a:t> (в том числе в отделе кулинарии)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соответствии</a:t>
            </a:r>
            <a:r>
              <a:rPr lang="ru-RU" baseline="0" dirty="0" smtClean="0"/>
              <a:t> с </a:t>
            </a:r>
            <a:r>
              <a:rPr lang="ru-RU" dirty="0" smtClean="0"/>
              <a:t>"ГОСТ 30389-2013. Межгосударственный стандарт. Услуги общественного питания. Предприятия общественного питания. Классификация и общие требования</a:t>
            </a:r>
            <a:r>
              <a:rPr lang="ru-RU" baseline="0" dirty="0" smtClean="0"/>
              <a:t> - 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предприятие (объект) общественного питания (предприятие (объект) питания): </a:t>
            </a:r>
            <a:r>
              <a:rPr lang="ru-RU" dirty="0" smtClean="0"/>
              <a:t>Имущественный комплекс, используемый юридическим лицом или индивидуальным предпринимателем для оказания услуг общественного питания, в </a:t>
            </a:r>
            <a:r>
              <a:rPr lang="ru-RU" dirty="0" err="1" smtClean="0"/>
              <a:t>т.ч</a:t>
            </a:r>
            <a:r>
              <a:rPr lang="ru-RU" dirty="0" smtClean="0"/>
              <a:t>. изготовления продукции общественного питания, создания условий для потребления и реализации продукции общественного питания и покупных товаров как на месте изготовления, так и вне его по заказам, а также для оказания разнообразных дополнительных услуг.</a:t>
            </a:r>
          </a:p>
          <a:p>
            <a:r>
              <a:rPr lang="ru-RU" dirty="0" smtClean="0"/>
              <a:t>Отдел кулинарии - Магазин (отдел) по реализации населению продукции общественного питания в виде кулинарных изделий, полуфабрикатов, кондитерских и хлебобулочных изделий. Обслуживание продавцом. В магазине кулинарии могут быть организованы кафетерий, отделы заказов и отпуска обедов на дом.</a:t>
            </a:r>
          </a:p>
          <a:p>
            <a:r>
              <a:rPr lang="ru-RU" dirty="0" smtClean="0"/>
              <a:t>Таким образом, наличие декларации необходимо только для реализации вне</a:t>
            </a:r>
            <a:r>
              <a:rPr lang="ru-RU" baseline="0" dirty="0" smtClean="0"/>
              <a:t> предприятий (например для другого ЮЛ) без оказания услуги общественного питания.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Ранее в 2.3.6.1079-01 был выделен целый раздел II. Требования к размещению. На сегодняшний день в новых санитарных правилах нет конкретики по поводу размещения предприятий общественного питания, но при этом в соответствии с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мероприятий«, утвержденных Постановлением Главного государственного санитарного врача РФ от 28.01.2021 N 3 :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Новые санитарные правила во много м содержат отсылочные нормы в частности:, требования к загрузке, водоснабжению, уровни контроля физических факторов ,</a:t>
            </a:r>
            <a:r>
              <a:rPr lang="ru-RU" baseline="0" dirty="0" err="1" smtClean="0"/>
              <a:t>регламетированы</a:t>
            </a:r>
            <a:r>
              <a:rPr lang="ru-RU" baseline="0" dirty="0" smtClean="0"/>
              <a:t> в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мероприятий« ,утвержденные Постановлением Главного государственного санитарного врача РФ от 28.01.2021 N 3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8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57955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0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7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8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2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9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9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6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2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6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2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  <p:sldLayoutId id="2147484405" r:id="rId13"/>
    <p:sldLayoutId id="2147484406" r:id="rId14"/>
    <p:sldLayoutId id="2147484407" r:id="rId15"/>
    <p:sldLayoutId id="2147484408" r:id="rId16"/>
    <p:sldLayoutId id="21474844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CCE7BC35ACBD59767F5147E2937277A0070562212EC908B6494C41CD21C281EE12161AF9D1818B98223A14C77Y9UE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 надзору в сфере защиты прав потребителей и благополучия человека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Роспотребнадзора по Свердловской области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ru-RU" sz="2200" b="1" cap="all" dirty="0" smtClean="0">
              <a:ln w="6350">
                <a:noFill/>
              </a:ln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137160" indent="0" algn="ctr">
              <a:buNone/>
            </a:pPr>
            <a:r>
              <a:rPr lang="ru-RU" sz="2200" b="1" cap="all" dirty="0" smtClean="0">
                <a:ln w="6350">
                  <a:noFill/>
                </a:ln>
                <a:solidFill>
                  <a:schemeClr val="tx1"/>
                </a:solidFill>
                <a:latin typeface="Arial"/>
                <a:ea typeface="+mj-ea"/>
                <a:cs typeface="+mj-cs"/>
              </a:rPr>
              <a:t>САНПИН </a:t>
            </a:r>
            <a:r>
              <a:rPr lang="ru-RU" sz="2200" b="1" cap="all" dirty="0">
                <a:ln w="6350">
                  <a:noFill/>
                </a:ln>
                <a:solidFill>
                  <a:schemeClr val="tx1"/>
                </a:solidFill>
                <a:latin typeface="Arial"/>
                <a:ea typeface="+mj-ea"/>
                <a:cs typeface="+mj-cs"/>
              </a:rPr>
              <a:t>2.3/2.4.3590-20 "САНИТАРНО-ЭПИДЕМИОЛОГИЧЕСКИЕ ТРЕБОВАНИЯ К ОРГАНИЗАЦИИ ОБЩЕСТВЕННОГО ПИТАНИЯ НАСЕЛЕНИЯ"</a:t>
            </a:r>
            <a:br>
              <a:rPr lang="ru-RU" sz="2200" b="1" cap="all" dirty="0">
                <a:ln w="6350">
                  <a:noFill/>
                </a:ln>
                <a:solidFill>
                  <a:schemeClr val="tx1"/>
                </a:solidFill>
                <a:latin typeface="Arial"/>
                <a:ea typeface="+mj-ea"/>
                <a:cs typeface="+mj-cs"/>
              </a:rPr>
            </a:br>
            <a:endParaRPr lang="ru-RU" sz="2200" b="1" cap="all" dirty="0" smtClean="0">
              <a:ln w="6350">
                <a:noFill/>
              </a:ln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специалист- эксперт отдела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 по Свердловской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Нижний Тагил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Анастасия Владимировна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r">
              <a:buNone/>
            </a:pPr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739370" cy="84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6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560840" cy="554461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II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Общие санитарно-эпидемиологические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 общественного питания,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вредного воздействия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среды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2.15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должны быть оборудованы исправными системами холодного и горячего водоснабжения, водоотведения, теплоснабжения, вентиляции и освещения, которые должны быть выполнены так, чтобы исключить риск загрязнения пищевой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 Допускается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автономных систем и оборудования для обеспечения горячего водоснабжения и теплоснабжения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2.17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Сбор и обращение отходов должны соответствовать требованиям по обращению с твердыми коммунальными отходами и содержанию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(ст.16 ТР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 021/2011; СанПиН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2.1.3684-21)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2.21 - Лица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поступающие на работу в организации общественного питания, должны соответствовать требованиям, касающимся прохождения ими профессиональной гигиенической подготовки и аттестации, предварительных и периодических медицинских осмотров, вакцинации, установленным законодательством Российской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0" indent="0" algn="just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920880" cy="5544616"/>
          </a:xfrm>
        </p:spPr>
        <p:txBody>
          <a:bodyPr anchor="t">
            <a:normAutofit/>
          </a:bodyPr>
          <a:lstStyle/>
          <a:p>
            <a:pPr marL="0" lvl="0" indent="0" algn="just">
              <a:buClr>
                <a:srgbClr val="FE8637"/>
              </a:buClr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Санитарно-эпидемиологические требования, направленные на предотвращение вредного воздействия биологических факторов</a:t>
            </a:r>
          </a:p>
          <a:p>
            <a:pPr marL="0" lvl="0" indent="0" algn="just">
              <a:buClr>
                <a:srgbClr val="FE8637"/>
              </a:buClr>
              <a:buNone/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3.1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(транспортирование), в том числе при доставке потребителям, и хранение продовольственного (пищевого) сырья и пищевой продукции должны осуществляться в соответствии с требованиями соответствующих технических регламентов ( ст.17 ТР ТС 021/2011). Совместная перевозка (транспортирование) продовольственного (пищевого) сырья, полуфабрикатов и готовой пищевой продукции допускается при условии наличия герметической упаковки, а также при соблюдении температурно-влажностных условий хранения и перевозки (транспортирования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предотвращения размножения патогенных микроорганизмов не допускается: </a:t>
            </a: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3.5.1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нахождение на раздаче более 3 часов с момента изготовления готовых блюд, требующих разогревания перед употреблением;</a:t>
            </a: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3.5.3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заправка соусами (за исключением растительных масел) салатной продукции, иных блюд, предназначенных для реализации вне организации общественного питания. Соусы к блюдам доставляются в индивидуальной потребительской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упаковке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920880" cy="5832648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IV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Санитарно-эпидемиологические требования,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вредного воздействия химических факторов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4.2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ингредиентов, обладающих аллергенными свойствами  (п.п14 п.4 ст.4 ТР ТС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022/2011)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доводить до потребителя сведения об их наличии в готовой продукции в соответствии с законодательством Российской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организации питания при проведении</a:t>
            </a:r>
          </a:p>
          <a:p>
            <a:pPr marL="0" indent="0" algn="ctr">
              <a:buNone/>
            </a:pPr>
            <a:r>
              <a:rPr lang="ru-RU" sz="1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кейтерингового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по организации общественного</a:t>
            </a:r>
          </a:p>
          <a:p>
            <a:pPr marL="0" indent="0" algn="ctr">
              <a:buNone/>
            </a:pP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(</a:t>
            </a:r>
            <a:r>
              <a:rPr lang="ru-RU" sz="1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 Доставка пищевой продукции предприятиями общественного питания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кейтерингового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должна производиться в изотермических емкостях с прикрепленным или наклеенным маркировочным ярлыком. На ярлыке должны быть указаны: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6.1.5.1. название, адрес предприятия общественного питания;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6.1.5.2. дата и час изготовления пищевой продукции, время окончания раздачи;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6.1.5.3. наименование пищевой продукции;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6.1.5.4. фамилия, имя и отчество (при наличии) ответственного лица.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Ярлыки должны сохраняться до конца обслуживания мероприятия. Срок хранения горячих блюд в изотермических емкостях не должен превышать 3 часа (включая время их перевозки).</a:t>
            </a:r>
          </a:p>
          <a:p>
            <a:pPr marL="0" indent="0" algn="just">
              <a:buNone/>
            </a:pPr>
            <a:endParaRPr lang="ru-RU" sz="1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VII. Особые требования к организации питания отдельных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категорий взрослого населения</a:t>
            </a:r>
            <a:br>
              <a:rPr lang="ru-RU" sz="1800" b="1" dirty="0">
                <a:solidFill>
                  <a:srgbClr val="0070C0"/>
                </a:solidFill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211144" cy="44430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питания пациентов в медицинских организациях и организациях социального обслуживания, осуществляющих обслуживание в стационарных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(Приказ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 от 23.09.2020 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1008н «Об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обеспечения пациентов лечебным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питанием»; 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 от 21.06.2013 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395н "Об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норм лечебного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питания«;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питания авиапассажиров и членов экипажей воздушных судов гражданской авиации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4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719138" y="908720"/>
            <a:ext cx="8424862" cy="2088579"/>
          </a:xfrm>
        </p:spPr>
        <p:txBody>
          <a:bodyPr>
            <a:normAutofit lnSpcReduction="10000"/>
          </a:bodyPr>
          <a:lstStyle/>
          <a:p>
            <a:pPr marL="0" algn="just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2.</a:t>
            </a:r>
            <a:r>
              <a:rPr lang="ru-RU" alt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 осуществлении процессов производства (изготовления) пищевой продукции, связанных с требованиями безопасности такой продукции, 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разработать, внедрить и поддерживать процедуры, основанные на принципах ХАССП*</a:t>
            </a:r>
            <a:r>
              <a:rPr lang="ru-RU" alt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английской транскрипции HACCP –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Analysisand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изложенных в части 3 настоящей статьи».</a:t>
            </a:r>
          </a:p>
          <a:p>
            <a:pPr marL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900" dirty="0" smtClean="0"/>
              <a:t>        </a:t>
            </a:r>
            <a:endParaRPr lang="ru-RU" altLang="ru-RU" sz="1900" dirty="0" smtClean="0">
              <a:solidFill>
                <a:schemeClr val="hlink"/>
              </a:solidFill>
            </a:endParaRPr>
          </a:p>
        </p:txBody>
      </p:sp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9138" y="188913"/>
            <a:ext cx="8424862" cy="936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ТС 021/2011</a:t>
            </a:r>
            <a:b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безопасности пищевой продукции»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609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3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4294967295"/>
          </p:nvPr>
        </p:nvSpPr>
        <p:spPr>
          <a:xfrm>
            <a:off x="1008062" y="836712"/>
            <a:ext cx="7726363" cy="2058987"/>
          </a:xfrm>
        </p:spPr>
        <p:txBody>
          <a:bodyPr>
            <a:normAutofit lnSpcReduction="10000"/>
          </a:bodyPr>
          <a:lstStyle/>
          <a:p>
            <a:pPr marL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продукции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независимо от ее организационно-правовой формы или индивидуальный предприниматель, в том числе иностранные, осуществляющие от своего имени производство (изготовление) пищевой продукции для реализации приобретателям (потребителям) и несущие ответственность за соответствие этой продукции требованиям технических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регламентов» (ст. 4 ТР ТС 021/2011).</a:t>
            </a: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52400"/>
            <a:ext cx="7848872" cy="83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r>
              <a:rPr lang="ru-RU" alt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 ТС 021/2011 «О безопасности пищевой продукции</a:t>
            </a:r>
            <a:r>
              <a:rPr lang="ru-RU" altLang="ru-RU" sz="2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1" y="2895699"/>
            <a:ext cx="3276293" cy="31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4284354" y="2895699"/>
            <a:ext cx="4648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особенностью организации надзора за предприятиями-изготовителями пищевой продукции является проверка разработанных, внедренных и поддерживаемых процедур, основанных на принципах ХАССП в соответствии со ст. 10. ч. 2 ТР ТС 021/2011,  требование которой не распространяется на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торговли, не имеющих производственных цехов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076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188640"/>
            <a:ext cx="7438281" cy="64797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(ст. 10 ч. 3 ТР ТС 021/2011)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836613"/>
            <a:ext cx="7797750" cy="576103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выбор необходимых для обеспечения безопасности пищевой продукции технологических процессов производства (изготовления)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выбор последовательности и поточности технологических операций производства (изготовления) пищевой продукции с целью исключения загрязнения продовольственного (пищевого) сырья и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определение контролируемых этапов технологических операций и пищевой продукции на этапах ее производства (изготовления) в программах производственного контроля;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проведение контроля за продовольственным (пищевым) сырьем, технологическими средствами, упаковочными материалами, изделиями, используемыми при производстве (изготовлении) пищевой продукции, а также за пищевой продукцией средствами, обеспечивающими необходимые достоверность и полноту контроля;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проведение контроля за функционированием технологического оборудования в порядке, обеспечивающем производство (изготовление) пищевой продукции, соответствующей требованиям настоящего технического регламента и (или) технических регламентов Таможенного союза на отдельные виды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обеспечение документирования информации о контролируемых этапах технологических операций и результатов контроля пищевой продукции;</a:t>
            </a:r>
          </a:p>
        </p:txBody>
      </p:sp>
    </p:spTree>
    <p:extLst>
      <p:ext uri="{BB962C8B-B14F-4D97-AF65-F5344CB8AC3E}">
        <p14:creationId xmlns:p14="http://schemas.microsoft.com/office/powerpoint/2010/main" val="33341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3" y="188640"/>
            <a:ext cx="7510289" cy="64797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(ст. 10 п. 3 ТР ТС 021/2011)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87622" y="836712"/>
            <a:ext cx="7509521" cy="57610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соблюдение условий хранения и перевозки (транспортирования)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содержание производственных помещений, технологического оборудования и инвентаря, используемых в процессе производства (изготовления) пищевой продукции, в состоянии, исключающем загрязнение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выбор способов и обеспечение соблюдения работниками правил личной гигиены в целях обеспечения безопасности пищевой продукции.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выбор обеспечивающих безопасность пищевой продукции способов, установление периодичности и проведение уборки, мойки, дезинфекции, дезинсекции и дератизации производственных помещений, технологического оборудования и инвентаря, используемых в процессе производства (изготовления)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 ведение и хранение документации на бумажных и (или) электронных носителях, подтверждающей соответствие произведенной пищевой продукции требованиям, установленным настоящим техническим регламентом и (или) техническими регламентами Таможенного союза на отдельные виды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прослеживаемость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15037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5" y="0"/>
            <a:ext cx="7582297" cy="6096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«Принципы» (ст. 11 ТР ТС 021/2011)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99591" y="685800"/>
            <a:ext cx="7885633" cy="598328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3 «Для обеспечения безопасности в процессе производства (изготовления пищевой продукции изготовитель должен определить: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перечень опасных факторов, которые могут привести в процессе производства (изготовления) к выпуску в обращение пищевой продукции, не соответствующей требованиям настоящего технического регламента и (или) технических регламентов Таможенного союза на отдельные виды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перечень критических контрольных точек процесса производства - параметров технологических операций процесса производства пищевой продукции (его части); параметров (показателей) безопасности продовольственного (пищевого) сырья и материалов упаковки, для которых необходим контроль, чтобы предотвратить или устранить опасные факторы;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предельные значения параметров, контролируемых в критических контрольных точках;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порядок мониторинга критических контрольных точек процесса производства;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установление порядка действий в случае отклонения значений показателей,  от установленных предельных значений;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периодичность проведения проверки на соответствие выпускаемой в обращение пищевой продукции требованиям ТР и (или) ТР ТС на отдельные виды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периодичность проведения  уборки, мойки, дезинфекции, дератизации и дезинсекции производственных помещений, чистки, мойки и дезинфекции  технологического  оборудования и инвентаря;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меры по предотвращению проникновения в производственные помещения грызунов, насекомых, синантропных птиц и животных **».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**Не выделен как отдельный принцип в ГОСТ Р 51705.1-2001.</a:t>
            </a:r>
            <a:endParaRPr lang="ru-RU" alt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9342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3" y="188640"/>
            <a:ext cx="7510289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«Принципы» (ст. 11 ТР ТС 021/2011)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87623" y="685800"/>
            <a:ext cx="7597602" cy="5263480"/>
          </a:xfrm>
        </p:spPr>
        <p:txBody>
          <a:bodyPr anchor="t"/>
          <a:lstStyle/>
          <a:p>
            <a:pPr marL="0" indent="0" algn="just">
              <a:buFontTx/>
              <a:buNone/>
              <a:defRPr/>
            </a:pPr>
            <a:endParaRPr lang="ru-RU" altLang="ru-RU" sz="1700" u="sng" dirty="0" smtClean="0">
              <a:solidFill>
                <a:srgbClr val="00B0F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4 «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обязан вести и хранить документацию о выполнении мероприятий по обеспечению безопасности в процессе производства (изготовления) пищевой продукции, включая документы, подтверждающие безопасность непереработанного продовольственного (пищевого) сырья животного происхождения, на бумажных и (или) электронных носителях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Документы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безопасность непереработанного продовольственного (пищевого) сырья животного происхождения, подлежат хранению в течение трех лет со дня их выдачи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.»**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**в соответствии с ГОСТ Р 51705.1-2001 – 7 принцип – «документирование всех процедур системы, форм и способов регистрации данных, относящихся к системе ХАССП»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6415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4198"/>
            <a:ext cx="8089397" cy="1263055"/>
          </a:xfrm>
        </p:spPr>
        <p:txBody>
          <a:bodyPr>
            <a:normAutofit fontScale="90000"/>
          </a:bodyPr>
          <a:lstStyle/>
          <a:p>
            <a:r>
              <a:rPr lang="ru-RU" sz="2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 И "РЕГУЛЯТОРНАЯ ГИЛЬОТИНА»  </a:t>
            </a:r>
            <a: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82755"/>
            <a:ext cx="4701395" cy="3278494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31.12.2020 N 2467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 нормативных правовых актов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 нормативных правовых актов Правительства Российской Федерации, нормативных правовых актов, отдельных положений нормативных правовых актов и групп нормативных правовых актов федеральных органов исполнительной власти, правовых актов, отдельных положений правовых актов, групп правовых актов исполнительных и распорядительных органов государственной власти РСФСР и Союза ССР, решений Государственной комиссии по радиочастотам, содержащих обязательные требования,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которых </a:t>
            </a:r>
            <a:r>
              <a:rPr lang="ru-RU" sz="19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применяются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частей 1, 2 и 3 статьи 15 Федерального закона "Об обязательных требованиях в Российской Федерации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55508"/>
            <a:ext cx="7760888" cy="6627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от 31.07.2020 N 247-ФЗ "Об обязательных требованиях в Российской Федерации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20" y="1637697"/>
            <a:ext cx="7760888" cy="631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Обеспечение реализации положений настоящего Федерального закона ("регуляторная гильотина")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8224666" y="1637696"/>
            <a:ext cx="919334" cy="631529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1,2,3,4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28" y="2481700"/>
            <a:ext cx="1817654" cy="28803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244" y="2481700"/>
            <a:ext cx="1829128" cy="27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384174"/>
              </p:ext>
            </p:extLst>
          </p:nvPr>
        </p:nvGraphicFramePr>
        <p:xfrm>
          <a:off x="1115616" y="188640"/>
          <a:ext cx="7848872" cy="59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594"/>
                <a:gridCol w="3913278"/>
              </a:tblGrid>
              <a:tr h="682119">
                <a:tc>
                  <a:txBody>
                    <a:bodyPr/>
                    <a:lstStyle/>
                    <a:p>
                      <a:r>
                        <a:rPr lang="ru-RU" dirty="0" smtClean="0"/>
                        <a:t>СанПиН 2.3/2.4.3590-20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СанПиН</a:t>
                      </a:r>
                      <a:r>
                        <a:rPr lang="ru-RU" baseline="0" dirty="0" smtClean="0"/>
                        <a:t> 2.3.6.1079-01</a:t>
                      </a:r>
                      <a:endParaRPr lang="ru-RU" dirty="0"/>
                    </a:p>
                  </a:txBody>
                  <a:tcPr/>
                </a:tc>
              </a:tr>
              <a:tr h="1705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Предприятия общественного питания должны проводить производственный контроль, основанный на принципах ХАССП (в английской транскрипции HACCP -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Hazard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Points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в соответствии с порядком и периодичностью установленными предприятием общественного питания.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п.п3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ст. 10 ТР ТС – ч.1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ст. 14.43 КоАП РФ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 всех организациях, независимо от форм собственности, организуется производственный контроль. Производственный контроль осуществляется в соответствии с санитарными правилами "Организация и проведение производственного контроля за соблюдением санитарных правил и выполнением санитарно-противоэпидемических (профилактических) мероприятий. СП 1.1.1058-01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 6.3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КоАП РФ)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25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 размещении предприятий общественного питания в жилых зданиях должны соблюдаться санитарно-эпидемиологические требования к условиям проживания в жилых зданиях и помещениях. Планировка производственных помещений предприятий общественного питания, в которых осуществляется процесс производства (изготовления) пищевой продукции, их конструкция, размещение и размер должны обеспечиваться в соответствии с требованиями технического регламента 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 и 14 ТР ТС 021/2011 – ч. 1ст. 14.43 КоАП РФ)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Требования к размещению предприятий (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6.6 КоАП РФ)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66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Холодная и горячая вода, используемая для производственных целей, мытья посуды и оборудования, соблюдения правил личной гигиены должна отвечать требованиям, предъявляемым к питьевой воде (СанПиН 1.2.3685-21, СанПиН 2.1.3684-21 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КоАП РФ ст. 6.3, 6.4, 6.5   Нарушение санитарно-эпидемиологических требований к питьевой воде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водоснабжению и канализации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 6.4, ст. 6.6 КоАП РФ)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4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67600" cy="63408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особенности: </a:t>
            </a:r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94730"/>
            <a:ext cx="7715200" cy="507492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подробной детализации к технологическому процессу. К инженерному обеспечению (требования к водоснабжению и канализации, к условиям работы в производственных помещениях и т.д.), но при этом данные требования изложены в ТР ТС 021/2011 и иных документах.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должны проводить производственный контроль, основанный на принципах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ХАССП,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порядком и периодичностью (включая организационные мероприятия, лабораторные исследования и испытания), установленными предприятием общественного питания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обязан оценить все этапы технологического процесса с учетом оценки риска выпуска опасной продукции. Технический процесс и условия хранения определяет сам изготовитель  ,но в соответствии с требованиями НД, в том числе ТР ТС 021-2011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80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законодательства к обороту пищевых продуктов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регламентированы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</a:t>
            </a:r>
            <a:r>
              <a:rPr lang="ru-RU" sz="1800" dirty="0" smtClean="0">
                <a:latin typeface="Times New Roman"/>
                <a:ea typeface="Times New Roman"/>
              </a:rPr>
              <a:t>021/2011 Технический  </a:t>
            </a:r>
            <a:r>
              <a:rPr lang="ru-RU" sz="1800" dirty="0">
                <a:latin typeface="Times New Roman"/>
                <a:ea typeface="Times New Roman"/>
              </a:rPr>
              <a:t>регламент Таможенного союза «О </a:t>
            </a:r>
            <a:r>
              <a:rPr lang="ru-RU" sz="1800" dirty="0" smtClean="0">
                <a:latin typeface="Times New Roman"/>
                <a:ea typeface="Times New Roman"/>
              </a:rPr>
              <a:t>безопасности  </a:t>
            </a:r>
            <a:r>
              <a:rPr lang="ru-RU" sz="1800" dirty="0">
                <a:latin typeface="Times New Roman"/>
                <a:ea typeface="Times New Roman"/>
              </a:rPr>
              <a:t>пищевой продукции»;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</a:t>
            </a:r>
            <a:r>
              <a:rPr lang="ru-RU" sz="1800" dirty="0" smtClean="0">
                <a:latin typeface="Times New Roman"/>
                <a:ea typeface="Times New Roman"/>
              </a:rPr>
              <a:t>022/2011 Технический  </a:t>
            </a:r>
            <a:r>
              <a:rPr lang="ru-RU" sz="1800" dirty="0">
                <a:latin typeface="Times New Roman"/>
                <a:ea typeface="Times New Roman"/>
              </a:rPr>
              <a:t>регламент Таможенного союза «Пищевая продукция в части ее маркировки»;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027/2012 О безопасности отдельных видов специализированной пищевой продукции, в том числе диетического лечебного и диетического профилактического питания;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005/2011 «О безопасности упаковки»;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024/2011 «Технический регламент на масложировую продукцию»;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023/2011 «Технический регламент на соковую продукцию из фруктов и овощей»;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029/2012 «Требования безопасности пищевых добавок, </a:t>
            </a:r>
            <a:r>
              <a:rPr lang="ru-RU" sz="1800" dirty="0" err="1">
                <a:latin typeface="Times New Roman"/>
                <a:ea typeface="Times New Roman"/>
              </a:rPr>
              <a:t>ароматизаторов</a:t>
            </a:r>
            <a:r>
              <a:rPr lang="ru-RU" sz="1800" dirty="0">
                <a:latin typeface="Times New Roman"/>
                <a:ea typeface="Times New Roman"/>
              </a:rPr>
              <a:t> и технологических вспомогательных средств»;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033/2013 «О безопасности молока и молочной продукции»;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034/2013 «О безопасности мяса и мясной продукции</a:t>
            </a:r>
            <a:r>
              <a:rPr lang="ru-RU" sz="1800" dirty="0" smtClean="0">
                <a:latin typeface="Times New Roman"/>
                <a:ea typeface="Times New Roman"/>
              </a:rPr>
              <a:t>»  </a:t>
            </a:r>
          </a:p>
          <a:p>
            <a:pPr>
              <a:spcAft>
                <a:spcPts val="0"/>
              </a:spcAft>
            </a:pPr>
            <a:endParaRPr lang="ru-RU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 утратившие силу с 01.01.2021: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36601"/>
            <a:ext cx="7740848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08.11.2001 N 31 (СП 2.3.6.1079-01 «Санитарно-эпидемиологические требования к организациям общественного питания, изготовлению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оборотоспособности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пищевых продуктов и продовольственного сырья»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19.01.2005 N 3 (СанПиН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2.3.2.1940-05 «Организация детского питания»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23.07.2008 N 45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(СанПиН 2.4.5.2409-08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эпидемиологические требования к организации питания общеобразовательных учреждениях, учреждениях начального и среднего профессионального образования»)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главы I СанПиН 2.1.3.2630-10 "Санитарно-эпидемиологические требования к организациям, осуществляющим медицинскую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деятельность"  и др.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21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7198568" cy="187220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27.10.2020 N 32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400" y="249289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действия санитарно-эпидемиологических правил и норм СанПиН 2.3/2.4.3590-20 "Санитарно-эпидемиологические требования к организации общественного питания населения" с 1 января 2021 г. до 1 января 2027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обеспечению безопасности и (или) безвредности для человека биологических, химических, физических и иных факторов среды обитания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деятельности при оказании услуг общественного питания населению, несоблюдение которых создает угрозу жизни или здоровью человека, угрозу возникновения и распространения инфекционных и неинфекционных заболеваний.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5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 утратившие силу с 01.01.2021: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36601"/>
            <a:ext cx="7740848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08.11.2001 N 31 (СП 2.3.6.1079-01 «Санитарно-эпидемиологические требования к организациям общественного питания, изготовлению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оборотоспособности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пищевых продуктов и продовольственного сырья»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19.01.2005 N 3 (СанПиН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2.3.2.1940-05 «Организация детского питания»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23.07.2008 N 45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(СанПиН 2.4.5.2409-08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эпидемиологические требования к организации питания общеобразовательных учреждениях, учреждениях начального и среднего профессионального образования»)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главы I СанПиН 2.1.3.2630-10 "Санитарно-эпидемиологические требования к организациям, осуществляющим медицинскую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деятельность"  и др.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00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571184" cy="5976704"/>
          </a:xfrm>
        </p:spPr>
        <p:txBody>
          <a:bodyPr anchor="t">
            <a:normAutofit fontScale="85000" lnSpcReduction="10000"/>
          </a:bodyPr>
          <a:lstStyle/>
          <a:p>
            <a:pPr marL="13716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«Санитарно-эпидемиологические требования к организации общественного питания населения»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 (планировка производственных помещений, приемка сырья, качество и безопасность блюд, последовательность и поточность технологических процессов, размещение предприятий общественного питания ,требования к вентиляции и т.д.) </a:t>
            </a:r>
          </a:p>
          <a:p>
            <a:pPr marL="228600" lvl="0" indent="-228600" algn="just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требования, направленные на предотвращение вредного воздействия биологических факторов (транспортировка пищевой продукции, изготовление в цехах, требования к обработке оборудования, требования к реализации готовых блюд, приготовление блюд на мангалах и жаровнях на улицах, требования к обработке посуды и инвентаря)</a:t>
            </a:r>
          </a:p>
          <a:p>
            <a:pPr marL="228600" lvl="0" indent="-228600" algn="just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направленные на предотвращение вредного воздействия химических факторов (использование пищевых добавок, использование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жиров, хранение моющих и дезинфицирующих средств)</a:t>
            </a:r>
          </a:p>
          <a:p>
            <a:pPr marL="228600" lvl="0" indent="-228600" algn="just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требования, направленные на предотвращение вредного воздействия физических факторов (реализация потребителю готовых блюд – в соответствии с технологическими документами)</a:t>
            </a:r>
          </a:p>
          <a:p>
            <a:pPr marL="228600" lvl="0" indent="-228600">
              <a:spcBef>
                <a:spcPts val="0"/>
              </a:spcBef>
              <a:buClrTx/>
              <a:buSzTx/>
              <a:buFontTx/>
              <a:buAutoNum type="arabicPeriod"/>
            </a:pP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разделы: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17646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питания при проведении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по организации общественного питания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питания отдельных категорий взрослого населения (питание пациентов в медицинских организациях и организациях социального обслуживания, осуществляющих обслуживание в стационарных условиях, организации питания авиапассажиров и членов экипажей воздушных судов гражданской авиации)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общественного питания детей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8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772816"/>
            <a:ext cx="7704667" cy="4176464"/>
          </a:xfrm>
        </p:spPr>
        <p:txBody>
          <a:bodyPr anchor="t">
            <a:normAutofit fontScale="92500"/>
          </a:bodyPr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2.4 -  Реализация пищевой продукции предприятий общественного питания вне предприятия общественного питания без оказания услуг общественного питания должна осуществляться при наличии документов, подтверждающих их соответствие обязательным требованиям (свидетельство о государственной регистрации, декларация о соответствии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п.2.10 - Холодная и горячая вода, используемая для производственных целей, мытья посуды и оборудования, соблюдения правил личной гигиены должна отвечать требованиям, предъявляемым к питьевой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 (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 ст. 6.3, 6.4, 6.5   Нарушение санитарно-эпидемиологических требований к питьевой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п.2.11 - При размещении предприятий общественного питания в жилых зданиях должны соблюдаться санитарно-эпидемиологические требования к условиям проживания в жилых зданиях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/>
          </a:p>
          <a:p>
            <a:endParaRPr lang="ru-RU" sz="16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СанПиН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 "Санитарно-эпидемиологические требования к организации общественного питания населения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747</TotalTime>
  <Words>4789</Words>
  <Application>Microsoft Office PowerPoint</Application>
  <PresentationFormat>Экран (4:3)</PresentationFormat>
  <Paragraphs>271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Параллакс</vt:lpstr>
      <vt:lpstr>  Федеральная служба по надзору в сфере защиты прав потребителей и благополучия человека Управление Роспотребнадзора по Свердловской области </vt:lpstr>
      <vt:lpstr>ОБЯЗАТЕЛЬНЫЕ ТРЕБОВАНИЯ И "РЕГУЛЯТОРНАЯ ГИЛЬОТИНА»     </vt:lpstr>
      <vt:lpstr>Требования законодательства к обороту пищевых продуктов регламентированы НД:</vt:lpstr>
      <vt:lpstr>Документы,  утратившие силу с 01.01.2021:</vt:lpstr>
      <vt:lpstr>Постановление Главного государственного санитарного врача РФ от 27.10.2020 N 32 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 </vt:lpstr>
      <vt:lpstr>Документы,  утратившие силу с 01.01.2021:</vt:lpstr>
      <vt:lpstr>Презентация PowerPoint</vt:lpstr>
      <vt:lpstr>Основные разделы:</vt:lpstr>
      <vt:lpstr>Особенности СанПиН 2.3/2.4.3590-20 "Санитарно-эпидемиологические требования к организации общественного питания населения"</vt:lpstr>
      <vt:lpstr>Презентация PowerPoint</vt:lpstr>
      <vt:lpstr>Презентация PowerPoint</vt:lpstr>
      <vt:lpstr>Презентация PowerPoint</vt:lpstr>
      <vt:lpstr>VII. Особые требования к организации питания отдельных категорий взрослого населения </vt:lpstr>
      <vt:lpstr>ТР ТС 021/2011 «О безопасности пищевой продукции» </vt:lpstr>
      <vt:lpstr>ТР ТС 021/2011 «О безопасности пищевой продукции» </vt:lpstr>
      <vt:lpstr>Процедуры (ст. 10 ч. 3 ТР ТС 021/2011)</vt:lpstr>
      <vt:lpstr>Процедуры (ст. 10 п. 3 ТР ТС 021/2011)</vt:lpstr>
      <vt:lpstr>«Принципы» (ст. 11 ТР ТС 021/2011)</vt:lpstr>
      <vt:lpstr>«Принципы» (ст. 11 ТР ТС 021/2011)</vt:lpstr>
      <vt:lpstr>Презентация PowerPoint</vt:lpstr>
      <vt:lpstr>Основные особенности: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САНПИН 2.3/2.4.3590-20 "САНИТАРНО-ЭПИДЕМИОЛОГИЧЕСКИЕ ТРЕБОВАНИЯ К ОРГАНИЗАЦИИ ОБЩЕСТВЕННОГО ПИТАНИЯ НАСЕЛЕНИЯ"</dc:title>
  <dc:creator>Ведерникова Ольга Александровна</dc:creator>
  <cp:lastModifiedBy>Дом</cp:lastModifiedBy>
  <cp:revision>73</cp:revision>
  <cp:lastPrinted>2021-03-04T05:35:39Z</cp:lastPrinted>
  <dcterms:created xsi:type="dcterms:W3CDTF">2020-12-02T07:28:43Z</dcterms:created>
  <dcterms:modified xsi:type="dcterms:W3CDTF">2021-03-16T15:14:53Z</dcterms:modified>
</cp:coreProperties>
</file>