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22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sideWall>
      <c:spPr>
        <a:noFill/>
      </c:spPr>
    </c:sideWall>
    <c:backWall>
      <c:spPr>
        <a:solidFill>
          <a:schemeClr val="accent6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5913000660384"/>
          <c:y val="0.22543758706609457"/>
          <c:w val="0.86220169525858414"/>
          <c:h val="0.636139962841723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5732436592705787E-3"/>
                  <c:y val="-4.6731477461129864E-2"/>
                </c:manualLayout>
              </c:layout>
              <c:showVal val="1"/>
            </c:dLbl>
            <c:dLbl>
              <c:idx val="1"/>
              <c:layout>
                <c:manualLayout>
                  <c:x val="1.7305680251976634E-2"/>
                  <c:y val="-4.6731477461129864E-2"/>
                </c:manualLayout>
              </c:layout>
              <c:showVal val="1"/>
            </c:dLbl>
            <c:dLbl>
              <c:idx val="2"/>
              <c:layout>
                <c:manualLayout>
                  <c:x val="4.7197309778118134E-3"/>
                  <c:y val="-4.6731477461129822E-2"/>
                </c:manualLayout>
              </c:layout>
              <c:showVal val="1"/>
            </c:dLbl>
            <c:dLbl>
              <c:idx val="3"/>
              <c:layout>
                <c:manualLayout>
                  <c:x val="3.1464873185412306E-3"/>
                  <c:y val="-5.7858019713779782E-2"/>
                </c:manualLayout>
              </c:layout>
              <c:showVal val="1"/>
            </c:dLbl>
            <c:dLbl>
              <c:idx val="4"/>
              <c:layout>
                <c:manualLayout>
                  <c:x val="6.2610052882077641E-3"/>
                  <c:y val="-3.8167938931297704E-2"/>
                </c:manualLayout>
              </c:layout>
              <c:showVal val="1"/>
            </c:dLbl>
            <c:txPr>
              <a:bodyPr/>
              <a:lstStyle/>
              <a:p>
                <a:pPr>
                  <a:defRPr sz="1033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на 01.01.2022</c:v>
                </c:pt>
                <c:pt idx="1">
                  <c:v>на 01.04.2022</c:v>
                </c:pt>
                <c:pt idx="2">
                  <c:v>на 01.07.2022</c:v>
                </c:pt>
                <c:pt idx="3">
                  <c:v>на 01.10.2022</c:v>
                </c:pt>
                <c:pt idx="4">
                  <c:v>на 01.01.2023</c:v>
                </c:pt>
                <c:pt idx="5">
                  <c:v>на 01.04.2023</c:v>
                </c:pt>
                <c:pt idx="6">
                  <c:v>на 01.07.2023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5341.07</c:v>
                </c:pt>
                <c:pt idx="1">
                  <c:v>4190.09</c:v>
                </c:pt>
                <c:pt idx="2">
                  <c:v>3624.2</c:v>
                </c:pt>
                <c:pt idx="3" formatCode="0.0">
                  <c:v>3642.2</c:v>
                </c:pt>
                <c:pt idx="4">
                  <c:v>3642.2</c:v>
                </c:pt>
                <c:pt idx="5">
                  <c:v>6473.2</c:v>
                </c:pt>
                <c:pt idx="6">
                  <c:v>1907.3</c:v>
                </c:pt>
              </c:numCache>
            </c:numRef>
          </c:val>
        </c:ser>
        <c:dLbls/>
        <c:shape val="cylinder"/>
        <c:axId val="98615296"/>
        <c:axId val="97421952"/>
        <c:axId val="0"/>
      </c:bar3DChart>
      <c:catAx>
        <c:axId val="98615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47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421952"/>
        <c:crosses val="autoZero"/>
        <c:auto val="1"/>
        <c:lblAlgn val="ctr"/>
        <c:lblOffset val="100"/>
      </c:catAx>
      <c:valAx>
        <c:axId val="974219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33" b="1" baseline="0">
                <a:latin typeface="Times New Roman" pitchFamily="18" charset="0"/>
              </a:defRPr>
            </a:pPr>
            <a:endParaRPr lang="ru-RU"/>
          </a:p>
        </c:txPr>
        <c:crossAx val="98615296"/>
        <c:crosses val="autoZero"/>
        <c:crossBetween val="between"/>
      </c:valAx>
      <c:spPr>
        <a:noFill/>
        <a:ln w="25405">
          <a:noFill/>
        </a:ln>
      </c:spPr>
    </c:plotArea>
    <c:plotVisOnly val="1"/>
    <c:dispBlanksAs val="gap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329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0.40386</cdr:x>
      <cdr:y>0.12219</cdr:y>
    </cdr:from>
    <cdr:to>
      <cdr:x>0.59688</cdr:x>
      <cdr:y>0.17416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8992" y="500066"/>
          <a:ext cx="164307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0.89244</cdr:x>
      <cdr:y>0.17416</cdr:y>
    </cdr:from>
    <cdr:to>
      <cdr:x>1</cdr:x>
      <cdr:y>0.2941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86722" y="714380"/>
          <a:ext cx="914400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0.89101</cdr:x>
      <cdr:y>0.12219</cdr:y>
    </cdr:from>
    <cdr:to>
      <cdr:x>0.99832</cdr:x>
      <cdr:y>0.2084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72428" y="50006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Franklin Gothic Medium" pitchFamily="34" charset="0"/>
            </a:rPr>
            <a:t>тыс. 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4719969-875D-4326-85A8-00A044FFEEAC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04FE3C-B92F-4634-BD5B-1FDF716BF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73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645A5-C3FC-4475-AED0-4955E8F92314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A477B-BE9D-4284-996E-76E8E5182D4D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10AD9-1D85-4E5F-8FE8-91B259045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CF3E1-B525-4F56-95F6-E0A6F3664C38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CD51-3D49-426D-B919-75C3C4683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F2107-9068-463A-B6DE-979EA10EFB54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2E74B-AB34-48CC-BAAF-96BEE4D0E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1B07-915F-4728-AB99-11AAC2CFA202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5EA89-C160-46A0-A34F-682F6E382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D313-A306-4CAE-8DB3-CF2BB23F5807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73AE-259E-4C17-AD1B-D8AC26687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0C303-6954-4E2B-B74F-9F65E5F707A7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49763-4B2A-4975-BADC-B6C1E1BE7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3497-394A-40F1-B65B-EDEDEE0115B5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37BBA-AC3B-440D-819D-5AC657692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DAFD9-7CE0-492C-9440-05E3B7F37CCC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7FEA2-5BEC-4DD4-9F88-22B884BE7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B2323-D298-429F-94D6-53588FD898F7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225EF-E981-4AED-B32E-3EB47BC1E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1681-7C0E-46E9-BC5D-AA76989AAF62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D7D79-6EB9-46CE-9A77-1F704DF48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83D04-5F15-4C80-9E93-24340782C8CB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4F2A-7E66-4201-BE1C-FAE5CFDCB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3D409-8AA7-4BA6-AA5D-8982C23170BA}" type="datetimeFigureOut">
              <a:rPr lang="ru-RU"/>
              <a:pPr>
                <a:defRPr/>
              </a:pPr>
              <a:t>28.07.2023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F5A326-2140-4253-B104-E4CB35D86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50777939"/>
              </p:ext>
            </p:extLst>
          </p:nvPr>
        </p:nvGraphicFramePr>
        <p:xfrm>
          <a:off x="523875" y="1231900"/>
          <a:ext cx="8402638" cy="287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43063" y="357188"/>
            <a:ext cx="6357937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dirty="0">
                <a:latin typeface="Franklin Gothic Medium" pitchFamily="34" charset="0"/>
              </a:rPr>
              <a:t>Муниципальный долг Невьянского городского </a:t>
            </a:r>
            <a:r>
              <a:rPr lang="ru-RU" dirty="0" smtClean="0">
                <a:latin typeface="Franklin Gothic Medium" pitchFamily="34" charset="0"/>
              </a:rPr>
              <a:t>округа в 202</a:t>
            </a:r>
            <a:r>
              <a:rPr lang="en-US" smtClean="0">
                <a:latin typeface="Franklin Gothic Medium" pitchFamily="34" charset="0"/>
              </a:rPr>
              <a:t>3 </a:t>
            </a:r>
            <a:r>
              <a:rPr lang="ru-RU" smtClean="0">
                <a:latin typeface="Franklin Gothic Medium" pitchFamily="34" charset="0"/>
              </a:rPr>
              <a:t> </a:t>
            </a:r>
            <a:r>
              <a:rPr lang="ru-RU" dirty="0" smtClean="0">
                <a:latin typeface="Franklin Gothic Medium" pitchFamily="34" charset="0"/>
              </a:rPr>
              <a:t>году</a:t>
            </a:r>
            <a:endParaRPr lang="ru-RU" dirty="0">
              <a:latin typeface="Franklin Gothic Medium" pitchFamily="34" charset="0"/>
            </a:endParaRPr>
          </a:p>
        </p:txBody>
      </p:sp>
    </p:spTree>
    <p:controls>
      <p:control spid="1030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20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IsmagilovaLS</dc:creator>
  <cp:lastModifiedBy>IvanovaOI</cp:lastModifiedBy>
  <cp:revision>49</cp:revision>
  <dcterms:created xsi:type="dcterms:W3CDTF">2016-08-23T14:21:20Z</dcterms:created>
  <dcterms:modified xsi:type="dcterms:W3CDTF">2023-07-28T06:21:22Z</dcterms:modified>
</cp:coreProperties>
</file>